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09" r:id="rId2"/>
    <p:sldId id="292" r:id="rId3"/>
    <p:sldId id="293" r:id="rId4"/>
    <p:sldId id="258" r:id="rId5"/>
    <p:sldId id="260" r:id="rId6"/>
    <p:sldId id="310" r:id="rId7"/>
    <p:sldId id="311" r:id="rId8"/>
    <p:sldId id="312" r:id="rId9"/>
    <p:sldId id="313" r:id="rId10"/>
    <p:sldId id="314" r:id="rId11"/>
    <p:sldId id="315" r:id="rId12"/>
    <p:sldId id="316" r:id="rId13"/>
    <p:sldId id="317" r:id="rId14"/>
    <p:sldId id="318" r:id="rId15"/>
    <p:sldId id="331" r:id="rId16"/>
    <p:sldId id="332"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3" autoAdjust="0"/>
    <p:restoredTop sz="83279" autoAdjust="0"/>
  </p:normalViewPr>
  <p:slideViewPr>
    <p:cSldViewPr snapToGrid="0">
      <p:cViewPr varScale="1">
        <p:scale>
          <a:sx n="64" d="100"/>
          <a:sy n="64" d="100"/>
        </p:scale>
        <p:origin x="690"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9/23/2025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9/23/2025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ook cover with text&#10;&#10;AI-generated content may be incorrect.">
            <a:extLst>
              <a:ext uri="{FF2B5EF4-FFF2-40B4-BE49-F238E27FC236}">
                <a16:creationId xmlns:a16="http://schemas.microsoft.com/office/drawing/2014/main" id="{341CABFB-6A51-78C4-4F2C-E4E31DF3A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1346383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0DE13-43C3-9D56-06B2-86914B8214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87970F-11FE-58B4-C917-0EF044188309}"/>
              </a:ext>
            </a:extLst>
          </p:cNvPr>
          <p:cNvSpPr>
            <a:spLocks noGrp="1"/>
          </p:cNvSpPr>
          <p:nvPr>
            <p:ph type="title"/>
          </p:nvPr>
        </p:nvSpPr>
        <p:spPr/>
        <p:txBody>
          <a:bodyPr/>
          <a:lstStyle/>
          <a:p>
            <a:r>
              <a:rPr lang="en-US" dirty="0"/>
              <a:t>16.2 What Is a Binary Search Tree?</a:t>
            </a:r>
          </a:p>
        </p:txBody>
      </p:sp>
      <p:pic>
        <p:nvPicPr>
          <p:cNvPr id="6" name="Content Placeholder 5">
            <a:extLst>
              <a:ext uri="{FF2B5EF4-FFF2-40B4-BE49-F238E27FC236}">
                <a16:creationId xmlns:a16="http://schemas.microsoft.com/office/drawing/2014/main" id="{6BA480F2-6C26-F6E9-8F7C-2EC309C5279A}"/>
              </a:ext>
            </a:extLst>
          </p:cNvPr>
          <p:cNvPicPr>
            <a:picLocks noGrp="1" noChangeAspect="1"/>
          </p:cNvPicPr>
          <p:nvPr>
            <p:ph idx="1"/>
          </p:nvPr>
        </p:nvPicPr>
        <p:blipFill>
          <a:blip r:embed="rId2"/>
          <a:stretch>
            <a:fillRect/>
          </a:stretch>
        </p:blipFill>
        <p:spPr>
          <a:xfrm>
            <a:off x="1826655" y="1690688"/>
            <a:ext cx="7294195" cy="4278444"/>
          </a:xfrm>
          <a:prstGeom prst="rect">
            <a:avLst/>
          </a:prstGeom>
        </p:spPr>
      </p:pic>
      <p:pic>
        <p:nvPicPr>
          <p:cNvPr id="4" name="Picture 3">
            <a:extLst>
              <a:ext uri="{FF2B5EF4-FFF2-40B4-BE49-F238E27FC236}">
                <a16:creationId xmlns:a16="http://schemas.microsoft.com/office/drawing/2014/main" id="{DC955AA4-788C-406A-38E2-6EA4A66FF1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285389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14D50-E05E-AD0D-8C01-C32FDFF6BA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34249-AE07-3B23-73A7-76900E468FC6}"/>
              </a:ext>
            </a:extLst>
          </p:cNvPr>
          <p:cNvSpPr>
            <a:spLocks noGrp="1"/>
          </p:cNvSpPr>
          <p:nvPr>
            <p:ph type="title"/>
          </p:nvPr>
        </p:nvSpPr>
        <p:spPr/>
        <p:txBody>
          <a:bodyPr/>
          <a:lstStyle/>
          <a:p>
            <a:r>
              <a:rPr lang="en-US" dirty="0"/>
              <a:t>16.3 Searching in BST</a:t>
            </a:r>
          </a:p>
        </p:txBody>
      </p:sp>
      <p:sp>
        <p:nvSpPr>
          <p:cNvPr id="3" name="Content Placeholder 2">
            <a:extLst>
              <a:ext uri="{FF2B5EF4-FFF2-40B4-BE49-F238E27FC236}">
                <a16:creationId xmlns:a16="http://schemas.microsoft.com/office/drawing/2014/main" id="{85789440-0331-5FE4-41FA-128BE3471C6E}"/>
              </a:ext>
            </a:extLst>
          </p:cNvPr>
          <p:cNvSpPr>
            <a:spLocks noGrp="1"/>
          </p:cNvSpPr>
          <p:nvPr>
            <p:ph idx="1"/>
          </p:nvPr>
        </p:nvSpPr>
        <p:spPr/>
        <p:txBody>
          <a:bodyPr>
            <a:normAutofit/>
          </a:bodyPr>
          <a:lstStyle/>
          <a:p>
            <a:r>
              <a:rPr lang="en-US" dirty="0"/>
              <a:t>searching for two numbers: 59 and 31</a:t>
            </a:r>
          </a:p>
          <a:p>
            <a:endParaRPr lang="en-US" dirty="0"/>
          </a:p>
        </p:txBody>
      </p:sp>
      <p:pic>
        <p:nvPicPr>
          <p:cNvPr id="4" name="Picture 3">
            <a:extLst>
              <a:ext uri="{FF2B5EF4-FFF2-40B4-BE49-F238E27FC236}">
                <a16:creationId xmlns:a16="http://schemas.microsoft.com/office/drawing/2014/main" id="{FAF80900-D248-7FBE-CCA5-DF5906FF86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7BAE0B11-3CFF-8318-9AF5-BF8D4060C567}"/>
              </a:ext>
            </a:extLst>
          </p:cNvPr>
          <p:cNvPicPr>
            <a:picLocks noChangeAspect="1"/>
          </p:cNvPicPr>
          <p:nvPr/>
        </p:nvPicPr>
        <p:blipFill>
          <a:blip r:embed="rId3"/>
          <a:stretch>
            <a:fillRect/>
          </a:stretch>
        </p:blipFill>
        <p:spPr>
          <a:xfrm>
            <a:off x="1180288" y="2625890"/>
            <a:ext cx="6164060" cy="2984096"/>
          </a:xfrm>
          <a:prstGeom prst="rect">
            <a:avLst/>
          </a:prstGeom>
        </p:spPr>
      </p:pic>
      <p:pic>
        <p:nvPicPr>
          <p:cNvPr id="8" name="Picture 7">
            <a:extLst>
              <a:ext uri="{FF2B5EF4-FFF2-40B4-BE49-F238E27FC236}">
                <a16:creationId xmlns:a16="http://schemas.microsoft.com/office/drawing/2014/main" id="{1494E66B-15B1-96C0-62DE-D28A21059CE5}"/>
              </a:ext>
            </a:extLst>
          </p:cNvPr>
          <p:cNvPicPr>
            <a:picLocks noChangeAspect="1"/>
          </p:cNvPicPr>
          <p:nvPr/>
        </p:nvPicPr>
        <p:blipFill>
          <a:blip r:embed="rId4"/>
          <a:stretch>
            <a:fillRect/>
          </a:stretch>
        </p:blipFill>
        <p:spPr>
          <a:xfrm>
            <a:off x="7138946" y="2811085"/>
            <a:ext cx="4048690" cy="1876687"/>
          </a:xfrm>
          <a:prstGeom prst="rect">
            <a:avLst/>
          </a:prstGeom>
        </p:spPr>
      </p:pic>
    </p:spTree>
    <p:extLst>
      <p:ext uri="{BB962C8B-B14F-4D97-AF65-F5344CB8AC3E}">
        <p14:creationId xmlns:p14="http://schemas.microsoft.com/office/powerpoint/2010/main" val="4062838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50A61-A8BD-DF03-1AC4-5E6D0B320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FECEF-81E6-1763-FAC0-A81DAC3939AE}"/>
              </a:ext>
            </a:extLst>
          </p:cNvPr>
          <p:cNvSpPr>
            <a:spLocks noGrp="1"/>
          </p:cNvSpPr>
          <p:nvPr>
            <p:ph type="title"/>
          </p:nvPr>
        </p:nvSpPr>
        <p:spPr/>
        <p:txBody>
          <a:bodyPr/>
          <a:lstStyle/>
          <a:p>
            <a:r>
              <a:rPr lang="en-US" dirty="0"/>
              <a:t>16.4 Insertion in a Binary Search Tree</a:t>
            </a:r>
          </a:p>
        </p:txBody>
      </p:sp>
      <p:sp>
        <p:nvSpPr>
          <p:cNvPr id="3" name="Content Placeholder 2">
            <a:extLst>
              <a:ext uri="{FF2B5EF4-FFF2-40B4-BE49-F238E27FC236}">
                <a16:creationId xmlns:a16="http://schemas.microsoft.com/office/drawing/2014/main" id="{8A4C3D74-242C-D2E8-B15C-15E8E33FE635}"/>
              </a:ext>
            </a:extLst>
          </p:cNvPr>
          <p:cNvSpPr>
            <a:spLocks noGrp="1"/>
          </p:cNvSpPr>
          <p:nvPr>
            <p:ph idx="1"/>
          </p:nvPr>
        </p:nvSpPr>
        <p:spPr/>
        <p:txBody>
          <a:bodyPr>
            <a:normAutofit/>
          </a:bodyPr>
          <a:lstStyle/>
          <a:p>
            <a:r>
              <a:rPr lang="en-US" dirty="0"/>
              <a:t>To insert a new item, such as 56, into the tree</a:t>
            </a:r>
          </a:p>
        </p:txBody>
      </p:sp>
      <p:pic>
        <p:nvPicPr>
          <p:cNvPr id="4" name="Picture 3">
            <a:extLst>
              <a:ext uri="{FF2B5EF4-FFF2-40B4-BE49-F238E27FC236}">
                <a16:creationId xmlns:a16="http://schemas.microsoft.com/office/drawing/2014/main" id="{433DD022-0C47-D794-AA82-1509D3C5CF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4695C822-4A30-78A8-09D9-ADB83F8B3E81}"/>
              </a:ext>
            </a:extLst>
          </p:cNvPr>
          <p:cNvPicPr>
            <a:picLocks noChangeAspect="1"/>
          </p:cNvPicPr>
          <p:nvPr/>
        </p:nvPicPr>
        <p:blipFill>
          <a:blip r:embed="rId3"/>
          <a:stretch>
            <a:fillRect/>
          </a:stretch>
        </p:blipFill>
        <p:spPr>
          <a:xfrm>
            <a:off x="838200" y="2503430"/>
            <a:ext cx="4819236" cy="2508408"/>
          </a:xfrm>
          <a:prstGeom prst="rect">
            <a:avLst/>
          </a:prstGeom>
        </p:spPr>
      </p:pic>
      <p:pic>
        <p:nvPicPr>
          <p:cNvPr id="10" name="Picture 9">
            <a:extLst>
              <a:ext uri="{FF2B5EF4-FFF2-40B4-BE49-F238E27FC236}">
                <a16:creationId xmlns:a16="http://schemas.microsoft.com/office/drawing/2014/main" id="{222F0C5B-381E-D3BC-F002-C8757203EF63}"/>
              </a:ext>
            </a:extLst>
          </p:cNvPr>
          <p:cNvPicPr>
            <a:picLocks noChangeAspect="1"/>
          </p:cNvPicPr>
          <p:nvPr/>
        </p:nvPicPr>
        <p:blipFill>
          <a:blip r:embed="rId4"/>
          <a:stretch>
            <a:fillRect/>
          </a:stretch>
        </p:blipFill>
        <p:spPr>
          <a:xfrm>
            <a:off x="5376219" y="2877574"/>
            <a:ext cx="6258798" cy="1562318"/>
          </a:xfrm>
          <a:prstGeom prst="rect">
            <a:avLst/>
          </a:prstGeom>
        </p:spPr>
      </p:pic>
    </p:spTree>
    <p:extLst>
      <p:ext uri="{BB962C8B-B14F-4D97-AF65-F5344CB8AC3E}">
        <p14:creationId xmlns:p14="http://schemas.microsoft.com/office/powerpoint/2010/main" val="2227357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4DEB5-3E2D-FF5F-49BB-0F26C4F2D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8178D-9E27-682E-DE82-DB47642988B2}"/>
              </a:ext>
            </a:extLst>
          </p:cNvPr>
          <p:cNvSpPr>
            <a:spLocks noGrp="1"/>
          </p:cNvSpPr>
          <p:nvPr>
            <p:ph type="title"/>
          </p:nvPr>
        </p:nvSpPr>
        <p:spPr/>
        <p:txBody>
          <a:bodyPr/>
          <a:lstStyle/>
          <a:p>
            <a:r>
              <a:rPr lang="en-US" dirty="0"/>
              <a:t>16.5 Recursive Traversal/Depth-first Traversal in a Binary Search Tree</a:t>
            </a:r>
          </a:p>
        </p:txBody>
      </p:sp>
      <p:sp>
        <p:nvSpPr>
          <p:cNvPr id="3" name="Content Placeholder 2">
            <a:extLst>
              <a:ext uri="{FF2B5EF4-FFF2-40B4-BE49-F238E27FC236}">
                <a16:creationId xmlns:a16="http://schemas.microsoft.com/office/drawing/2014/main" id="{974E521D-55C0-D7B3-F7C9-F65F7D70C29F}"/>
              </a:ext>
            </a:extLst>
          </p:cNvPr>
          <p:cNvSpPr>
            <a:spLocks noGrp="1"/>
          </p:cNvSpPr>
          <p:nvPr>
            <p:ph idx="1"/>
          </p:nvPr>
        </p:nvSpPr>
        <p:spPr/>
        <p:txBody>
          <a:bodyPr>
            <a:normAutofit/>
          </a:bodyPr>
          <a:lstStyle/>
          <a:p>
            <a:r>
              <a:rPr lang="en-US" dirty="0" err="1"/>
              <a:t>InOrder</a:t>
            </a:r>
            <a:r>
              <a:rPr lang="en-US" dirty="0"/>
              <a:t> (LNR) Traversal: Visit the Left subtree, then the Node, and finally the Right subtree</a:t>
            </a:r>
          </a:p>
          <a:p>
            <a:r>
              <a:rPr lang="en-US" dirty="0" err="1"/>
              <a:t>PreOrder</a:t>
            </a:r>
            <a:r>
              <a:rPr lang="en-US" dirty="0"/>
              <a:t> (NLR) Traversal: Visit the Node first, followed by the Left subtree, and then the Right subtree</a:t>
            </a:r>
          </a:p>
          <a:p>
            <a:r>
              <a:rPr lang="en-US" dirty="0" err="1"/>
              <a:t>PostOrder</a:t>
            </a:r>
            <a:r>
              <a:rPr lang="en-US" dirty="0"/>
              <a:t> (LRN) Traversal: Visit the Left subtree, then the Right subtree, and finally the Node</a:t>
            </a:r>
          </a:p>
          <a:p>
            <a:r>
              <a:rPr lang="en-US" dirty="0"/>
              <a:t>LNR, NLR and LRN: depth-first search traversal</a:t>
            </a:r>
          </a:p>
        </p:txBody>
      </p:sp>
      <p:pic>
        <p:nvPicPr>
          <p:cNvPr id="4" name="Picture 3">
            <a:extLst>
              <a:ext uri="{FF2B5EF4-FFF2-40B4-BE49-F238E27FC236}">
                <a16:creationId xmlns:a16="http://schemas.microsoft.com/office/drawing/2014/main" id="{C8FA3EAF-56D2-D104-250A-BA27EC9B56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477879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CAC50-1E97-E779-4D5F-1E8AE9B643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FEE94-97E2-BB32-AF20-6F4DE5651097}"/>
              </a:ext>
            </a:extLst>
          </p:cNvPr>
          <p:cNvSpPr>
            <a:spLocks noGrp="1"/>
          </p:cNvSpPr>
          <p:nvPr>
            <p:ph type="title"/>
          </p:nvPr>
        </p:nvSpPr>
        <p:spPr/>
        <p:txBody>
          <a:bodyPr/>
          <a:lstStyle/>
          <a:p>
            <a:r>
              <a:rPr lang="en-US" dirty="0"/>
              <a:t>16.5 Recursive Traversal/Depth-first Traversal in a Binary Search Tree</a:t>
            </a:r>
          </a:p>
        </p:txBody>
      </p:sp>
      <p:pic>
        <p:nvPicPr>
          <p:cNvPr id="6" name="Content Placeholder 5">
            <a:extLst>
              <a:ext uri="{FF2B5EF4-FFF2-40B4-BE49-F238E27FC236}">
                <a16:creationId xmlns:a16="http://schemas.microsoft.com/office/drawing/2014/main" id="{35718951-31BE-CBF7-AD8B-2BEA5A864A2D}"/>
              </a:ext>
            </a:extLst>
          </p:cNvPr>
          <p:cNvPicPr>
            <a:picLocks noGrp="1" noChangeAspect="1"/>
          </p:cNvPicPr>
          <p:nvPr>
            <p:ph idx="1"/>
          </p:nvPr>
        </p:nvPicPr>
        <p:blipFill>
          <a:blip r:embed="rId2"/>
          <a:stretch>
            <a:fillRect/>
          </a:stretch>
        </p:blipFill>
        <p:spPr>
          <a:xfrm>
            <a:off x="2942245" y="1929024"/>
            <a:ext cx="5333653" cy="3739172"/>
          </a:xfrm>
          <a:prstGeom prst="rect">
            <a:avLst/>
          </a:prstGeom>
        </p:spPr>
      </p:pic>
      <p:pic>
        <p:nvPicPr>
          <p:cNvPr id="4" name="Picture 3">
            <a:extLst>
              <a:ext uri="{FF2B5EF4-FFF2-40B4-BE49-F238E27FC236}">
                <a16:creationId xmlns:a16="http://schemas.microsoft.com/office/drawing/2014/main" id="{3A2AFB7F-F864-7975-2E98-AC29676B40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609575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ctus in a desert with Saguaro National Park in the background&#10;&#10;AI-generated content may be incorrect.">
            <a:extLst>
              <a:ext uri="{FF2B5EF4-FFF2-40B4-BE49-F238E27FC236}">
                <a16:creationId xmlns:a16="http://schemas.microsoft.com/office/drawing/2014/main" id="{E73CB5CF-76AC-07AC-A023-7C1625722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 y="0"/>
            <a:ext cx="12177954" cy="6858000"/>
          </a:xfrm>
          <a:prstGeom prst="rect">
            <a:avLst/>
          </a:prstGeom>
        </p:spPr>
      </p:pic>
    </p:spTree>
    <p:extLst>
      <p:ext uri="{BB962C8B-B14F-4D97-AF65-F5344CB8AC3E}">
        <p14:creationId xmlns:p14="http://schemas.microsoft.com/office/powerpoint/2010/main" val="418971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733FD-5B2B-7BE8-D85B-BBF73A58B24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3C1F1E-8283-D007-E43E-CE5AB422CC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3" y="0"/>
            <a:ext cx="12177953" cy="6858000"/>
          </a:xfrm>
          <a:prstGeom prst="rect">
            <a:avLst/>
          </a:prstGeom>
        </p:spPr>
      </p:pic>
    </p:spTree>
    <p:extLst>
      <p:ext uri="{BB962C8B-B14F-4D97-AF65-F5344CB8AC3E}">
        <p14:creationId xmlns:p14="http://schemas.microsoft.com/office/powerpoint/2010/main" val="305141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97F66-A06D-91CB-0F9A-B26DA655F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BBE2EB-B5C1-8CE1-97FF-43224E27DFC6}"/>
              </a:ext>
            </a:extLst>
          </p:cNvPr>
          <p:cNvSpPr>
            <a:spLocks noGrp="1"/>
          </p:cNvSpPr>
          <p:nvPr>
            <p:ph type="title"/>
          </p:nvPr>
        </p:nvSpPr>
        <p:spPr/>
        <p:txBody>
          <a:bodyPr/>
          <a:lstStyle/>
          <a:p>
            <a:r>
              <a:rPr lang="en-US" dirty="0"/>
              <a:t>16.6 Deletion in a Binary Search Tree</a:t>
            </a:r>
          </a:p>
        </p:txBody>
      </p:sp>
      <p:sp>
        <p:nvSpPr>
          <p:cNvPr id="3" name="Content Placeholder 2">
            <a:extLst>
              <a:ext uri="{FF2B5EF4-FFF2-40B4-BE49-F238E27FC236}">
                <a16:creationId xmlns:a16="http://schemas.microsoft.com/office/drawing/2014/main" id="{F2C57FDC-0632-C65B-13C3-C1410B277229}"/>
              </a:ext>
            </a:extLst>
          </p:cNvPr>
          <p:cNvSpPr>
            <a:spLocks noGrp="1"/>
          </p:cNvSpPr>
          <p:nvPr>
            <p:ph idx="1"/>
          </p:nvPr>
        </p:nvSpPr>
        <p:spPr>
          <a:xfrm>
            <a:off x="838200" y="1690688"/>
            <a:ext cx="10515600" cy="4351338"/>
          </a:xfrm>
        </p:spPr>
        <p:txBody>
          <a:bodyPr>
            <a:normAutofit fontScale="77500" lnSpcReduction="20000"/>
          </a:bodyPr>
          <a:lstStyle/>
          <a:p>
            <a:pPr lvl="0"/>
            <a:r>
              <a:rPr lang="en-US" b="1" dirty="0"/>
              <a:t>Single Node Tree</a:t>
            </a:r>
            <a:r>
              <a:rPr lang="en-US" dirty="0"/>
              <a:t>: If the item’s node is the only node in the tree, reset the root node to </a:t>
            </a:r>
            <a:r>
              <a:rPr lang="en-US" sz="1800" dirty="0"/>
              <a:t>null</a:t>
            </a:r>
            <a:r>
              <a:rPr lang="en-US" dirty="0"/>
              <a:t>.</a:t>
            </a:r>
          </a:p>
          <a:p>
            <a:pPr lvl="0"/>
            <a:r>
              <a:rPr lang="en-US" b="1" dirty="0"/>
              <a:t>Item at the Root Node</a:t>
            </a:r>
            <a:r>
              <a:rPr lang="en-US" dirty="0"/>
              <a:t>: If the item is at the root, update the root node after the deletion process.</a:t>
            </a:r>
          </a:p>
          <a:p>
            <a:pPr lvl="0"/>
            <a:r>
              <a:rPr lang="en-US" b="1" dirty="0"/>
              <a:t>Item at a Leaf Node</a:t>
            </a:r>
            <a:r>
              <a:rPr lang="en-US" dirty="0"/>
              <a:t>:</a:t>
            </a:r>
          </a:p>
          <a:p>
            <a:pPr lvl="1"/>
            <a:r>
              <a:rPr lang="en-US" dirty="0"/>
              <a:t>Identify the parent of the leaf node.</a:t>
            </a:r>
          </a:p>
          <a:p>
            <a:pPr lvl="1"/>
            <a:r>
              <a:rPr lang="en-US" dirty="0"/>
              <a:t>If the leaf node is the left child of its parent, set the parent’s left child to </a:t>
            </a:r>
            <a:r>
              <a:rPr lang="en-US" sz="1600" dirty="0"/>
              <a:t>null</a:t>
            </a:r>
            <a:r>
              <a:rPr lang="en-US" dirty="0"/>
              <a:t>.</a:t>
            </a:r>
          </a:p>
          <a:p>
            <a:pPr lvl="1"/>
            <a:r>
              <a:rPr lang="en-US" dirty="0"/>
              <a:t>If the leaf node is the right child, set the parent’s right child to </a:t>
            </a:r>
            <a:r>
              <a:rPr lang="en-US" sz="1600" dirty="0"/>
              <a:t>null</a:t>
            </a:r>
            <a:r>
              <a:rPr lang="en-US" dirty="0"/>
              <a:t>.</a:t>
            </a:r>
          </a:p>
          <a:p>
            <a:pPr lvl="0"/>
            <a:r>
              <a:rPr lang="en-US" b="1" dirty="0"/>
              <a:t>Item with a Single Child</a:t>
            </a:r>
            <a:r>
              <a:rPr lang="en-US" dirty="0"/>
              <a:t>:</a:t>
            </a:r>
          </a:p>
          <a:p>
            <a:pPr lvl="1"/>
            <a:r>
              <a:rPr lang="en-US" dirty="0"/>
              <a:t>Determine whether the node is the left or right child of its parent.</a:t>
            </a:r>
          </a:p>
          <a:p>
            <a:pPr lvl="1"/>
            <a:r>
              <a:rPr lang="en-US" dirty="0"/>
              <a:t>Replace the node in the parent’s left or right child pointer with the node’s single child.</a:t>
            </a:r>
          </a:p>
          <a:p>
            <a:pPr lvl="0"/>
            <a:r>
              <a:rPr lang="en-US" b="1" dirty="0"/>
              <a:t>Item with Two Children</a:t>
            </a:r>
            <a:r>
              <a:rPr lang="en-US" dirty="0"/>
              <a:t>:</a:t>
            </a:r>
          </a:p>
          <a:p>
            <a:pPr lvl="1"/>
            <a:r>
              <a:rPr lang="en-US" dirty="0"/>
              <a:t>Swap the item with its in-order successor (the next item in ascending order).</a:t>
            </a:r>
          </a:p>
          <a:p>
            <a:pPr lvl="1"/>
            <a:r>
              <a:rPr lang="en-US" dirty="0"/>
              <a:t>The problem is then reduced to either a </a:t>
            </a:r>
            <a:r>
              <a:rPr lang="en-US" b="1" dirty="0"/>
              <a:t>leaf node case</a:t>
            </a:r>
            <a:r>
              <a:rPr lang="en-US" dirty="0"/>
              <a:t> or a </a:t>
            </a:r>
            <a:r>
              <a:rPr lang="en-US" b="1" dirty="0"/>
              <a:t>single child node case</a:t>
            </a:r>
            <a:r>
              <a:rPr lang="en-US" dirty="0"/>
              <a:t>, and handled accordingly.</a:t>
            </a:r>
          </a:p>
          <a:p>
            <a:endParaRPr lang="en-US" dirty="0"/>
          </a:p>
        </p:txBody>
      </p:sp>
      <p:pic>
        <p:nvPicPr>
          <p:cNvPr id="4" name="Picture 3">
            <a:extLst>
              <a:ext uri="{FF2B5EF4-FFF2-40B4-BE49-F238E27FC236}">
                <a16:creationId xmlns:a16="http://schemas.microsoft.com/office/drawing/2014/main" id="{D7320C83-0A81-B4FE-BDBE-332990BCE4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81514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B3E33-0832-0179-185E-D410EF5C2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7D6B16-1793-1F87-383A-23ABC3BDC7DF}"/>
              </a:ext>
            </a:extLst>
          </p:cNvPr>
          <p:cNvSpPr>
            <a:spLocks noGrp="1"/>
          </p:cNvSpPr>
          <p:nvPr>
            <p:ph type="title"/>
          </p:nvPr>
        </p:nvSpPr>
        <p:spPr/>
        <p:txBody>
          <a:bodyPr/>
          <a:lstStyle/>
          <a:p>
            <a:r>
              <a:rPr lang="en-US" dirty="0"/>
              <a:t>16.6 Deletion in a Binary Search Tree</a:t>
            </a:r>
          </a:p>
        </p:txBody>
      </p:sp>
      <p:pic>
        <p:nvPicPr>
          <p:cNvPr id="6" name="Content Placeholder 5">
            <a:extLst>
              <a:ext uri="{FF2B5EF4-FFF2-40B4-BE49-F238E27FC236}">
                <a16:creationId xmlns:a16="http://schemas.microsoft.com/office/drawing/2014/main" id="{B2969CAC-4AC9-A873-5ED2-57CD3F466EFC}"/>
              </a:ext>
            </a:extLst>
          </p:cNvPr>
          <p:cNvPicPr>
            <a:picLocks noGrp="1" noChangeAspect="1"/>
          </p:cNvPicPr>
          <p:nvPr>
            <p:ph idx="1"/>
          </p:nvPr>
        </p:nvPicPr>
        <p:blipFill>
          <a:blip r:embed="rId2"/>
          <a:stretch>
            <a:fillRect/>
          </a:stretch>
        </p:blipFill>
        <p:spPr>
          <a:xfrm>
            <a:off x="838200" y="1690688"/>
            <a:ext cx="5839640" cy="3972479"/>
          </a:xfrm>
          <a:prstGeom prst="rect">
            <a:avLst/>
          </a:prstGeom>
        </p:spPr>
      </p:pic>
      <p:pic>
        <p:nvPicPr>
          <p:cNvPr id="4" name="Picture 3">
            <a:extLst>
              <a:ext uri="{FF2B5EF4-FFF2-40B4-BE49-F238E27FC236}">
                <a16:creationId xmlns:a16="http://schemas.microsoft.com/office/drawing/2014/main" id="{F90A29CF-7CAC-C152-0B39-08C23D939C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8" name="TextBox 7">
            <a:extLst>
              <a:ext uri="{FF2B5EF4-FFF2-40B4-BE49-F238E27FC236}">
                <a16:creationId xmlns:a16="http://schemas.microsoft.com/office/drawing/2014/main" id="{5BA59B23-C8D4-D102-D87D-82A0A39D5181}"/>
              </a:ext>
            </a:extLst>
          </p:cNvPr>
          <p:cNvSpPr txBox="1"/>
          <p:nvPr/>
        </p:nvSpPr>
        <p:spPr>
          <a:xfrm>
            <a:off x="7537933" y="1690688"/>
            <a:ext cx="2763535" cy="646331"/>
          </a:xfrm>
          <a:prstGeom prst="rect">
            <a:avLst/>
          </a:prstGeom>
          <a:noFill/>
          <a:ln>
            <a:solidFill>
              <a:schemeClr val="accent1"/>
            </a:solidFill>
          </a:ln>
        </p:spPr>
        <p:txBody>
          <a:bodyPr wrap="square">
            <a:spAutoFit/>
          </a:bodyPr>
          <a:lstStyle/>
          <a:p>
            <a:r>
              <a:rPr lang="en-US" dirty="0"/>
              <a:t>delete the numbers 36, 39, and 65 from the tree</a:t>
            </a:r>
          </a:p>
        </p:txBody>
      </p:sp>
    </p:spTree>
    <p:extLst>
      <p:ext uri="{BB962C8B-B14F-4D97-AF65-F5344CB8AC3E}">
        <p14:creationId xmlns:p14="http://schemas.microsoft.com/office/powerpoint/2010/main" val="140587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DEA1-93C7-1A8F-A49B-843A20404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BBE1C-90C0-348B-00F3-FCDD721B7D50}"/>
              </a:ext>
            </a:extLst>
          </p:cNvPr>
          <p:cNvSpPr>
            <a:spLocks noGrp="1"/>
          </p:cNvSpPr>
          <p:nvPr>
            <p:ph type="title"/>
          </p:nvPr>
        </p:nvSpPr>
        <p:spPr/>
        <p:txBody>
          <a:bodyPr/>
          <a:lstStyle/>
          <a:p>
            <a:r>
              <a:rPr lang="en-US" dirty="0"/>
              <a:t>16.7 Level-order Traversal/Breadth-first Traversal in Binary Search Tree</a:t>
            </a:r>
          </a:p>
        </p:txBody>
      </p:sp>
      <p:sp>
        <p:nvSpPr>
          <p:cNvPr id="3" name="Content Placeholder 2">
            <a:extLst>
              <a:ext uri="{FF2B5EF4-FFF2-40B4-BE49-F238E27FC236}">
                <a16:creationId xmlns:a16="http://schemas.microsoft.com/office/drawing/2014/main" id="{26AA40A3-BDF4-9F51-E811-E2A2A6395D05}"/>
              </a:ext>
            </a:extLst>
          </p:cNvPr>
          <p:cNvSpPr>
            <a:spLocks noGrp="1"/>
          </p:cNvSpPr>
          <p:nvPr>
            <p:ph idx="1"/>
          </p:nvPr>
        </p:nvSpPr>
        <p:spPr>
          <a:xfrm>
            <a:off x="838200" y="1875883"/>
            <a:ext cx="10515600" cy="4351338"/>
          </a:xfrm>
        </p:spPr>
        <p:txBody>
          <a:bodyPr>
            <a:normAutofit/>
          </a:bodyPr>
          <a:lstStyle/>
          <a:p>
            <a:r>
              <a:rPr lang="en-US" dirty="0"/>
              <a:t>traverse nodes level by level, starting from the root: level-order traversal or breadth-first traversal</a:t>
            </a:r>
          </a:p>
        </p:txBody>
      </p:sp>
      <p:pic>
        <p:nvPicPr>
          <p:cNvPr id="4" name="Picture 3">
            <a:extLst>
              <a:ext uri="{FF2B5EF4-FFF2-40B4-BE49-F238E27FC236}">
                <a16:creationId xmlns:a16="http://schemas.microsoft.com/office/drawing/2014/main" id="{68608C79-412F-AB84-01B8-ACEFC82E54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6F685D25-17DB-8586-B426-F5AEF4CD4922}"/>
              </a:ext>
            </a:extLst>
          </p:cNvPr>
          <p:cNvPicPr>
            <a:picLocks noChangeAspect="1"/>
          </p:cNvPicPr>
          <p:nvPr/>
        </p:nvPicPr>
        <p:blipFill>
          <a:blip r:embed="rId3"/>
          <a:stretch>
            <a:fillRect/>
          </a:stretch>
        </p:blipFill>
        <p:spPr>
          <a:xfrm>
            <a:off x="2462098" y="2789313"/>
            <a:ext cx="5741863" cy="2870931"/>
          </a:xfrm>
          <a:prstGeom prst="rect">
            <a:avLst/>
          </a:prstGeom>
        </p:spPr>
      </p:pic>
    </p:spTree>
    <p:extLst>
      <p:ext uri="{BB962C8B-B14F-4D97-AF65-F5344CB8AC3E}">
        <p14:creationId xmlns:p14="http://schemas.microsoft.com/office/powerpoint/2010/main" val="3027680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5835" b="5835"/>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16 Binary Trees</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27211-10A8-0EBD-DA3B-E4A5AEF5B6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5E4F0-4771-5984-35E6-385A74C15119}"/>
              </a:ext>
            </a:extLst>
          </p:cNvPr>
          <p:cNvSpPr>
            <a:spLocks noGrp="1"/>
          </p:cNvSpPr>
          <p:nvPr>
            <p:ph type="title"/>
          </p:nvPr>
        </p:nvSpPr>
        <p:spPr/>
        <p:txBody>
          <a:bodyPr/>
          <a:lstStyle/>
          <a:p>
            <a:r>
              <a:rPr lang="en-US" dirty="0"/>
              <a:t>16.7 Level-order Traversal/Breadth-first Traversal in Binary Search Tree</a:t>
            </a:r>
          </a:p>
        </p:txBody>
      </p:sp>
      <p:sp>
        <p:nvSpPr>
          <p:cNvPr id="3" name="Content Placeholder 2">
            <a:extLst>
              <a:ext uri="{FF2B5EF4-FFF2-40B4-BE49-F238E27FC236}">
                <a16:creationId xmlns:a16="http://schemas.microsoft.com/office/drawing/2014/main" id="{2DCEA463-B70B-6B59-0937-64DF07E1EE46}"/>
              </a:ext>
            </a:extLst>
          </p:cNvPr>
          <p:cNvSpPr>
            <a:spLocks noGrp="1"/>
          </p:cNvSpPr>
          <p:nvPr>
            <p:ph idx="1"/>
          </p:nvPr>
        </p:nvSpPr>
        <p:spPr>
          <a:xfrm>
            <a:off x="838200" y="1875883"/>
            <a:ext cx="10515600" cy="4351338"/>
          </a:xfrm>
        </p:spPr>
        <p:txBody>
          <a:bodyPr>
            <a:normAutofit/>
          </a:bodyPr>
          <a:lstStyle/>
          <a:p>
            <a:r>
              <a:rPr lang="en-US" dirty="0"/>
              <a:t>Steps for Traversal:</a:t>
            </a:r>
          </a:p>
          <a:p>
            <a:pPr lvl="1">
              <a:buFont typeface="Courier New" panose="02070309020205020404" pitchFamily="49" charset="0"/>
              <a:buChar char="o"/>
            </a:pPr>
            <a:r>
              <a:rPr lang="en-US" dirty="0"/>
              <a:t>Initialize the Queue: Before starting the traversal, enqueue the root node into the queue.</a:t>
            </a:r>
          </a:p>
          <a:p>
            <a:pPr lvl="1">
              <a:buFont typeface="Courier New" panose="02070309020205020404" pitchFamily="49" charset="0"/>
              <a:buChar char="o"/>
            </a:pPr>
            <a:r>
              <a:rPr lang="en-US" dirty="0"/>
              <a:t>Traverse the Tree: Begin traversal by dequeuing the front node from the queue. If the dequeued node has child nodes, enqueue them into the queue.</a:t>
            </a:r>
          </a:p>
          <a:p>
            <a:pPr lvl="1">
              <a:buFont typeface="Courier New" panose="02070309020205020404" pitchFamily="49" charset="0"/>
              <a:buChar char="o"/>
            </a:pPr>
            <a:r>
              <a:rPr lang="en-US" dirty="0"/>
              <a:t>Output Nodes by Level: To output nodes level by level, use an outer loop to iterate over the levels and an inner loop to process nodes at the current level.</a:t>
            </a:r>
          </a:p>
        </p:txBody>
      </p:sp>
      <p:pic>
        <p:nvPicPr>
          <p:cNvPr id="4" name="Picture 3">
            <a:extLst>
              <a:ext uri="{FF2B5EF4-FFF2-40B4-BE49-F238E27FC236}">
                <a16:creationId xmlns:a16="http://schemas.microsoft.com/office/drawing/2014/main" id="{692243B9-CC29-740E-948E-0C17D36567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623629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62B70-82CB-4DF9-89C8-C9268E076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B08FF-DCBD-6386-B43C-153089825CD1}"/>
              </a:ext>
            </a:extLst>
          </p:cNvPr>
          <p:cNvSpPr>
            <a:spLocks noGrp="1"/>
          </p:cNvSpPr>
          <p:nvPr>
            <p:ph type="title"/>
          </p:nvPr>
        </p:nvSpPr>
        <p:spPr/>
        <p:txBody>
          <a:bodyPr/>
          <a:lstStyle/>
          <a:p>
            <a:r>
              <a:rPr lang="fr-FR" dirty="0"/>
              <a:t>16.8 Java Collections TreeSet Usage</a:t>
            </a:r>
            <a:endParaRPr lang="en-US" dirty="0"/>
          </a:p>
        </p:txBody>
      </p:sp>
      <p:sp>
        <p:nvSpPr>
          <p:cNvPr id="3" name="Content Placeholder 2">
            <a:extLst>
              <a:ext uri="{FF2B5EF4-FFF2-40B4-BE49-F238E27FC236}">
                <a16:creationId xmlns:a16="http://schemas.microsoft.com/office/drawing/2014/main" id="{779942DA-5556-41B4-07FD-5B64312CDD8F}"/>
              </a:ext>
            </a:extLst>
          </p:cNvPr>
          <p:cNvSpPr>
            <a:spLocks noGrp="1"/>
          </p:cNvSpPr>
          <p:nvPr>
            <p:ph idx="1"/>
          </p:nvPr>
        </p:nvSpPr>
        <p:spPr>
          <a:xfrm>
            <a:off x="838200" y="1875883"/>
            <a:ext cx="10515600" cy="4351338"/>
          </a:xfrm>
        </p:spPr>
        <p:txBody>
          <a:bodyPr>
            <a:normAutofit/>
          </a:bodyPr>
          <a:lstStyle/>
          <a:p>
            <a:r>
              <a:rPr lang="en-US" dirty="0"/>
              <a:t>Java Collections Framework support for tree-based abstract data types</a:t>
            </a:r>
          </a:p>
          <a:p>
            <a:pPr lvl="1">
              <a:buFont typeface="Courier New" panose="02070309020205020404" pitchFamily="49" charset="0"/>
              <a:buChar char="o"/>
            </a:pPr>
            <a:r>
              <a:rPr lang="en-US" dirty="0" err="1"/>
              <a:t>java.util.TreeSet</a:t>
            </a:r>
            <a:r>
              <a:rPr lang="en-US" dirty="0"/>
              <a:t>&lt;E&gt; </a:t>
            </a:r>
          </a:p>
          <a:p>
            <a:pPr lvl="1">
              <a:buFont typeface="Courier New" panose="02070309020205020404" pitchFamily="49" charset="0"/>
              <a:buChar char="o"/>
            </a:pPr>
            <a:r>
              <a:rPr lang="en-US" dirty="0" err="1"/>
              <a:t>java.util.TreeMap</a:t>
            </a:r>
            <a:r>
              <a:rPr lang="en-US" dirty="0"/>
              <a:t>&lt;K, V&gt;</a:t>
            </a:r>
          </a:p>
        </p:txBody>
      </p:sp>
      <p:pic>
        <p:nvPicPr>
          <p:cNvPr id="4" name="Picture 3">
            <a:extLst>
              <a:ext uri="{FF2B5EF4-FFF2-40B4-BE49-F238E27FC236}">
                <a16:creationId xmlns:a16="http://schemas.microsoft.com/office/drawing/2014/main" id="{80CA550B-EDEB-9C88-B0B6-B133882419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422728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F95D8-C703-4DAB-F545-3D6990890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FA2B6-0EE1-188B-6529-7679A7EC190B}"/>
              </a:ext>
            </a:extLst>
          </p:cNvPr>
          <p:cNvSpPr>
            <a:spLocks noGrp="1"/>
          </p:cNvSpPr>
          <p:nvPr>
            <p:ph type="title"/>
          </p:nvPr>
        </p:nvSpPr>
        <p:spPr/>
        <p:txBody>
          <a:bodyPr/>
          <a:lstStyle/>
          <a:p>
            <a:r>
              <a:rPr lang="fr-FR" dirty="0"/>
              <a:t>16.8 Java Collections TreeSet Usage</a:t>
            </a:r>
            <a:endParaRPr lang="en-US" dirty="0"/>
          </a:p>
        </p:txBody>
      </p:sp>
      <p:sp>
        <p:nvSpPr>
          <p:cNvPr id="3" name="Content Placeholder 2">
            <a:extLst>
              <a:ext uri="{FF2B5EF4-FFF2-40B4-BE49-F238E27FC236}">
                <a16:creationId xmlns:a16="http://schemas.microsoft.com/office/drawing/2014/main" id="{9B87AD07-D8DD-DE45-861F-590D49FCD729}"/>
              </a:ext>
            </a:extLst>
          </p:cNvPr>
          <p:cNvSpPr>
            <a:spLocks noGrp="1"/>
          </p:cNvSpPr>
          <p:nvPr>
            <p:ph idx="1"/>
          </p:nvPr>
        </p:nvSpPr>
        <p:spPr>
          <a:xfrm>
            <a:off x="838200" y="1875883"/>
            <a:ext cx="3409709" cy="3726264"/>
          </a:xfrm>
        </p:spPr>
        <p:txBody>
          <a:bodyPr>
            <a:normAutofit/>
          </a:bodyPr>
          <a:lstStyle/>
          <a:p>
            <a:r>
              <a:rPr lang="en-US" sz="2000" dirty="0" err="1"/>
              <a:t>TreeSet</a:t>
            </a:r>
            <a:r>
              <a:rPr lang="en-US" sz="2000" dirty="0"/>
              <a:t>&lt;E&gt; implements </a:t>
            </a:r>
            <a:r>
              <a:rPr lang="en-US" sz="2000" dirty="0" err="1"/>
              <a:t>java.util.Set</a:t>
            </a:r>
            <a:r>
              <a:rPr lang="en-US" sz="2000" dirty="0"/>
              <a:t>&lt;E&gt; interface,  </a:t>
            </a:r>
            <a:r>
              <a:rPr lang="en-US" sz="2000" dirty="0" err="1"/>
              <a:t>java.util.SortedSet</a:t>
            </a:r>
            <a:r>
              <a:rPr lang="en-US" sz="2000" dirty="0"/>
              <a:t>&lt;E&gt; interface, </a:t>
            </a:r>
            <a:r>
              <a:rPr lang="en-US" sz="2000" dirty="0" err="1"/>
              <a:t>java.util.NavigableSet</a:t>
            </a:r>
            <a:r>
              <a:rPr lang="en-US" sz="2000" dirty="0"/>
              <a:t>&lt;E&gt; interface</a:t>
            </a:r>
          </a:p>
        </p:txBody>
      </p:sp>
      <p:pic>
        <p:nvPicPr>
          <p:cNvPr id="4" name="Picture 3">
            <a:extLst>
              <a:ext uri="{FF2B5EF4-FFF2-40B4-BE49-F238E27FC236}">
                <a16:creationId xmlns:a16="http://schemas.microsoft.com/office/drawing/2014/main" id="{849A02D2-F7B6-9AB3-A3CC-1D4110B651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F81B66A6-0418-BBC4-1658-5E96DB064812}"/>
              </a:ext>
            </a:extLst>
          </p:cNvPr>
          <p:cNvPicPr>
            <a:picLocks noChangeAspect="1"/>
          </p:cNvPicPr>
          <p:nvPr/>
        </p:nvPicPr>
        <p:blipFill>
          <a:blip r:embed="rId3"/>
          <a:stretch>
            <a:fillRect/>
          </a:stretch>
        </p:blipFill>
        <p:spPr>
          <a:xfrm>
            <a:off x="4719430" y="1551036"/>
            <a:ext cx="6449325" cy="4477375"/>
          </a:xfrm>
          <a:prstGeom prst="rect">
            <a:avLst/>
          </a:prstGeom>
        </p:spPr>
      </p:pic>
    </p:spTree>
    <p:extLst>
      <p:ext uri="{BB962C8B-B14F-4D97-AF65-F5344CB8AC3E}">
        <p14:creationId xmlns:p14="http://schemas.microsoft.com/office/powerpoint/2010/main" val="2654919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C4787-1E6F-4DD1-D1CD-1E18E9B60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8F612F-6706-6D61-ECC0-3EE0E1C58A12}"/>
              </a:ext>
            </a:extLst>
          </p:cNvPr>
          <p:cNvSpPr>
            <a:spLocks noGrp="1"/>
          </p:cNvSpPr>
          <p:nvPr>
            <p:ph type="title"/>
          </p:nvPr>
        </p:nvSpPr>
        <p:spPr/>
        <p:txBody>
          <a:bodyPr/>
          <a:lstStyle/>
          <a:p>
            <a:r>
              <a:rPr lang="en-US" dirty="0"/>
              <a:t>16.9 Huffman Tree</a:t>
            </a:r>
          </a:p>
        </p:txBody>
      </p:sp>
      <p:sp>
        <p:nvSpPr>
          <p:cNvPr id="3" name="Content Placeholder 2">
            <a:extLst>
              <a:ext uri="{FF2B5EF4-FFF2-40B4-BE49-F238E27FC236}">
                <a16:creationId xmlns:a16="http://schemas.microsoft.com/office/drawing/2014/main" id="{5E5D2997-3976-9682-01B8-630FDFEE3DFF}"/>
              </a:ext>
            </a:extLst>
          </p:cNvPr>
          <p:cNvSpPr>
            <a:spLocks noGrp="1"/>
          </p:cNvSpPr>
          <p:nvPr>
            <p:ph idx="1"/>
          </p:nvPr>
        </p:nvSpPr>
        <p:spPr>
          <a:xfrm>
            <a:off x="838200" y="1875883"/>
            <a:ext cx="10515600" cy="4351338"/>
          </a:xfrm>
        </p:spPr>
        <p:txBody>
          <a:bodyPr>
            <a:normAutofit/>
          </a:bodyPr>
          <a:lstStyle/>
          <a:p>
            <a:r>
              <a:rPr lang="en-US" dirty="0"/>
              <a:t>Huffman coding </a:t>
            </a:r>
          </a:p>
          <a:p>
            <a:pPr lvl="1">
              <a:buFont typeface="Courier New" panose="02070309020205020404" pitchFamily="49" charset="0"/>
              <a:buChar char="o"/>
            </a:pPr>
            <a:r>
              <a:rPr lang="en-US" dirty="0"/>
              <a:t>a compression scheme that uses variable-length binary codes to represent characters </a:t>
            </a:r>
          </a:p>
          <a:p>
            <a:pPr lvl="1">
              <a:buFont typeface="Courier New" panose="02070309020205020404" pitchFamily="49" charset="0"/>
              <a:buChar char="o"/>
            </a:pPr>
            <a:r>
              <a:rPr lang="en-US" dirty="0"/>
              <a:t>The codes are composed of 0s and 1s </a:t>
            </a:r>
          </a:p>
          <a:p>
            <a:pPr lvl="1">
              <a:buFont typeface="Courier New" panose="02070309020205020404" pitchFamily="49" charset="0"/>
              <a:buChar char="o"/>
            </a:pPr>
            <a:r>
              <a:rPr lang="en-US" dirty="0"/>
              <a:t>Characters that occur more frequently are assigned shorter codes, while less frequent characters are assigned longer codes</a:t>
            </a:r>
          </a:p>
          <a:p>
            <a:pPr lvl="1">
              <a:buFont typeface="Courier New" panose="02070309020205020404" pitchFamily="49" charset="0"/>
              <a:buChar char="o"/>
            </a:pPr>
            <a:r>
              <a:rPr lang="en-US" dirty="0"/>
              <a:t>Huffman codes are also immediately decodable, meaning no character's code is a prefix of another character's code</a:t>
            </a:r>
          </a:p>
        </p:txBody>
      </p:sp>
      <p:pic>
        <p:nvPicPr>
          <p:cNvPr id="4" name="Picture 3">
            <a:extLst>
              <a:ext uri="{FF2B5EF4-FFF2-40B4-BE49-F238E27FC236}">
                <a16:creationId xmlns:a16="http://schemas.microsoft.com/office/drawing/2014/main" id="{DA243105-0763-5143-317E-14288CA8BD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368901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9B7BB-BA71-C0A7-BC91-3B6E3E1EF3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9A11B-C21F-2356-98EE-73AEAA075A04}"/>
              </a:ext>
            </a:extLst>
          </p:cNvPr>
          <p:cNvSpPr>
            <a:spLocks noGrp="1"/>
          </p:cNvSpPr>
          <p:nvPr>
            <p:ph type="title"/>
          </p:nvPr>
        </p:nvSpPr>
        <p:spPr/>
        <p:txBody>
          <a:bodyPr/>
          <a:lstStyle/>
          <a:p>
            <a:r>
              <a:rPr lang="en-US" dirty="0"/>
              <a:t>16.9 Huffman Tree</a:t>
            </a:r>
          </a:p>
        </p:txBody>
      </p:sp>
      <p:pic>
        <p:nvPicPr>
          <p:cNvPr id="6" name="Content Placeholder 5">
            <a:extLst>
              <a:ext uri="{FF2B5EF4-FFF2-40B4-BE49-F238E27FC236}">
                <a16:creationId xmlns:a16="http://schemas.microsoft.com/office/drawing/2014/main" id="{18D9F1BE-D27C-DE97-8985-4D1AC2FA03BB}"/>
              </a:ext>
            </a:extLst>
          </p:cNvPr>
          <p:cNvPicPr>
            <a:picLocks noGrp="1" noChangeAspect="1"/>
          </p:cNvPicPr>
          <p:nvPr>
            <p:ph idx="1"/>
          </p:nvPr>
        </p:nvPicPr>
        <p:blipFill>
          <a:blip r:embed="rId2"/>
          <a:stretch>
            <a:fillRect/>
          </a:stretch>
        </p:blipFill>
        <p:spPr>
          <a:xfrm>
            <a:off x="1222724" y="1875680"/>
            <a:ext cx="7346346" cy="1325563"/>
          </a:xfrm>
          <a:prstGeom prst="rect">
            <a:avLst/>
          </a:prstGeom>
        </p:spPr>
      </p:pic>
      <p:pic>
        <p:nvPicPr>
          <p:cNvPr id="4" name="Picture 3">
            <a:extLst>
              <a:ext uri="{FF2B5EF4-FFF2-40B4-BE49-F238E27FC236}">
                <a16:creationId xmlns:a16="http://schemas.microsoft.com/office/drawing/2014/main" id="{E72F2CAE-C405-D48D-213D-D2DD2C14B3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Picture 7">
            <a:extLst>
              <a:ext uri="{FF2B5EF4-FFF2-40B4-BE49-F238E27FC236}">
                <a16:creationId xmlns:a16="http://schemas.microsoft.com/office/drawing/2014/main" id="{E1D66CD4-FFD5-5AC2-871C-BFFC1EE39C0E}"/>
              </a:ext>
            </a:extLst>
          </p:cNvPr>
          <p:cNvPicPr>
            <a:picLocks noChangeAspect="1"/>
          </p:cNvPicPr>
          <p:nvPr/>
        </p:nvPicPr>
        <p:blipFill>
          <a:blip r:embed="rId4"/>
          <a:stretch>
            <a:fillRect/>
          </a:stretch>
        </p:blipFill>
        <p:spPr>
          <a:xfrm>
            <a:off x="1335636" y="3470965"/>
            <a:ext cx="4956778" cy="2265956"/>
          </a:xfrm>
          <a:prstGeom prst="rect">
            <a:avLst/>
          </a:prstGeom>
        </p:spPr>
      </p:pic>
      <p:sp>
        <p:nvSpPr>
          <p:cNvPr id="5" name="TextBox 4">
            <a:extLst>
              <a:ext uri="{FF2B5EF4-FFF2-40B4-BE49-F238E27FC236}">
                <a16:creationId xmlns:a16="http://schemas.microsoft.com/office/drawing/2014/main" id="{DE01050E-0107-76E3-F8F1-DE5ED8EC447A}"/>
              </a:ext>
            </a:extLst>
          </p:cNvPr>
          <p:cNvSpPr txBox="1"/>
          <p:nvPr/>
        </p:nvSpPr>
        <p:spPr>
          <a:xfrm>
            <a:off x="6292414" y="4194690"/>
            <a:ext cx="2932253" cy="646331"/>
          </a:xfrm>
          <a:prstGeom prst="rect">
            <a:avLst/>
          </a:prstGeom>
          <a:noFill/>
          <a:ln>
            <a:solidFill>
              <a:schemeClr val="accent1"/>
            </a:solidFill>
          </a:ln>
        </p:spPr>
        <p:txBody>
          <a:bodyPr wrap="square">
            <a:spAutoFit/>
          </a:bodyPr>
          <a:lstStyle/>
          <a:p>
            <a:r>
              <a:rPr lang="en-US" dirty="0"/>
              <a:t>Violates the rule of immediately decodable</a:t>
            </a:r>
          </a:p>
        </p:txBody>
      </p:sp>
    </p:spTree>
    <p:extLst>
      <p:ext uri="{BB962C8B-B14F-4D97-AF65-F5344CB8AC3E}">
        <p14:creationId xmlns:p14="http://schemas.microsoft.com/office/powerpoint/2010/main" val="2529519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2A96-F50C-702C-CDF4-EE52E97A5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C871F-F6A1-C56F-1977-314C7BEAFFBB}"/>
              </a:ext>
            </a:extLst>
          </p:cNvPr>
          <p:cNvSpPr>
            <a:spLocks noGrp="1"/>
          </p:cNvSpPr>
          <p:nvPr>
            <p:ph type="title"/>
          </p:nvPr>
        </p:nvSpPr>
        <p:spPr/>
        <p:txBody>
          <a:bodyPr/>
          <a:lstStyle/>
          <a:p>
            <a:r>
              <a:rPr lang="en-US" dirty="0"/>
              <a:t>16.9 Huffman Tree</a:t>
            </a:r>
          </a:p>
        </p:txBody>
      </p:sp>
      <p:sp>
        <p:nvSpPr>
          <p:cNvPr id="3" name="Content Placeholder 2">
            <a:extLst>
              <a:ext uri="{FF2B5EF4-FFF2-40B4-BE49-F238E27FC236}">
                <a16:creationId xmlns:a16="http://schemas.microsoft.com/office/drawing/2014/main" id="{7E9A96F8-C45E-A3BA-3361-9DF5E59834EF}"/>
              </a:ext>
            </a:extLst>
          </p:cNvPr>
          <p:cNvSpPr>
            <a:spLocks noGrp="1"/>
          </p:cNvSpPr>
          <p:nvPr>
            <p:ph idx="1"/>
          </p:nvPr>
        </p:nvSpPr>
        <p:spPr>
          <a:xfrm>
            <a:off x="838200" y="1875883"/>
            <a:ext cx="10515600" cy="4351338"/>
          </a:xfrm>
        </p:spPr>
        <p:txBody>
          <a:bodyPr>
            <a:normAutofit/>
          </a:bodyPr>
          <a:lstStyle/>
          <a:p>
            <a:pPr marL="0" marR="0">
              <a:buNone/>
            </a:pPr>
            <a:r>
              <a:rPr lang="en-US" sz="2400" b="1" dirty="0">
                <a:effectLst/>
                <a:latin typeface="Times New Roman" panose="02020603050405020304" pitchFamily="18" charset="0"/>
                <a:ea typeface="DengXian" panose="02010600030101010101" pitchFamily="2" charset="-122"/>
              </a:rPr>
              <a:t>Algorithm for Huffman encoding</a:t>
            </a:r>
            <a:r>
              <a:rPr lang="en-US" sz="2400" dirty="0">
                <a:effectLst/>
                <a:latin typeface="Times New Roman" panose="02020603050405020304" pitchFamily="18" charset="0"/>
                <a:ea typeface="DengXian" panose="02010600030101010101" pitchFamily="2" charset="-122"/>
              </a:rPr>
              <a:t>:</a:t>
            </a:r>
          </a:p>
          <a:p>
            <a:pPr marL="0" marR="0">
              <a:buNone/>
            </a:pPr>
            <a:r>
              <a:rPr lang="en-US" sz="2400" dirty="0">
                <a:effectLst/>
                <a:latin typeface="Times New Roman" panose="02020603050405020304" pitchFamily="18" charset="0"/>
                <a:ea typeface="DengXian" panose="02010600030101010101" pitchFamily="2" charset="-122"/>
              </a:rPr>
              <a:t>Given:  list of characters and their weights (probabilities that they will occur)</a:t>
            </a:r>
          </a:p>
          <a:p>
            <a:pPr marL="0" marR="0">
              <a:buNone/>
            </a:pPr>
            <a:r>
              <a:rPr lang="en-US" sz="2400" dirty="0">
                <a:effectLst/>
                <a:latin typeface="Times New Roman" panose="02020603050405020304" pitchFamily="18" charset="0"/>
                <a:ea typeface="DengXian" panose="02010600030101010101" pitchFamily="2" charset="-122"/>
              </a:rPr>
              <a:t>Sort in ascending order of weights</a:t>
            </a:r>
          </a:p>
          <a:p>
            <a:pPr marL="0" marR="0">
              <a:buNone/>
            </a:pPr>
            <a:r>
              <a:rPr lang="en-US" sz="2400" dirty="0">
                <a:effectLst/>
                <a:latin typeface="Times New Roman" panose="02020603050405020304" pitchFamily="18" charset="0"/>
                <a:ea typeface="DengXian" panose="02010600030101010101" pitchFamily="2" charset="-122"/>
              </a:rPr>
              <a:t>Build a double tree, bottom up, from the weights:</a:t>
            </a:r>
          </a:p>
          <a:p>
            <a:pPr marL="342900" marR="0" lvl="0" indent="-342900">
              <a:buFont typeface="Courier New" panose="02070309020205020404" pitchFamily="49" charset="0"/>
              <a:buChar char="o"/>
            </a:pPr>
            <a:r>
              <a:rPr lang="en-US" sz="2400" dirty="0">
                <a:effectLst/>
                <a:latin typeface="Times New Roman" panose="02020603050405020304" pitchFamily="18" charset="0"/>
                <a:ea typeface="DengXian" panose="02010600030101010101" pitchFamily="2" charset="-122"/>
              </a:rPr>
              <a:t>Combine the two smallest into a subtree with their sum as the root and the weights as the left and right children.</a:t>
            </a:r>
          </a:p>
          <a:p>
            <a:pPr marL="342900" marR="0" lvl="0" indent="-342900">
              <a:buFont typeface="Courier New" panose="02070309020205020404" pitchFamily="49" charset="0"/>
              <a:buChar char="o"/>
            </a:pPr>
            <a:r>
              <a:rPr lang="en-US" sz="2400" dirty="0">
                <a:effectLst/>
                <a:latin typeface="Times New Roman" panose="02020603050405020304" pitchFamily="18" charset="0"/>
                <a:ea typeface="DengXian" panose="02010600030101010101" pitchFamily="2" charset="-122"/>
              </a:rPr>
              <a:t>Repeat until all weights are leaves of the combined tree</a:t>
            </a:r>
          </a:p>
          <a:p>
            <a:pPr marL="342900" marR="0" lvl="0" indent="-342900">
              <a:buFont typeface="Courier New" panose="02070309020205020404" pitchFamily="49" charset="0"/>
              <a:buChar char="o"/>
            </a:pPr>
            <a:r>
              <a:rPr lang="en-US" sz="2400" dirty="0">
                <a:effectLst/>
                <a:latin typeface="Times New Roman" panose="02020603050405020304" pitchFamily="18" charset="0"/>
                <a:ea typeface="DengXian" panose="02010600030101010101" pitchFamily="2" charset="-122"/>
              </a:rPr>
              <a:t>In the path to a character, output each left pointer as a 0, and each right pointer as a 1.</a:t>
            </a:r>
          </a:p>
        </p:txBody>
      </p:sp>
      <p:pic>
        <p:nvPicPr>
          <p:cNvPr id="4" name="Picture 3">
            <a:extLst>
              <a:ext uri="{FF2B5EF4-FFF2-40B4-BE49-F238E27FC236}">
                <a16:creationId xmlns:a16="http://schemas.microsoft.com/office/drawing/2014/main" id="{FDFB461D-FD15-6182-E367-1BF1C777B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561991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8F236-ACF6-6941-A557-4A8A21553B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186786-E983-C293-045F-FC4ACADE11D9}"/>
              </a:ext>
            </a:extLst>
          </p:cNvPr>
          <p:cNvSpPr>
            <a:spLocks noGrp="1"/>
          </p:cNvSpPr>
          <p:nvPr>
            <p:ph type="title"/>
          </p:nvPr>
        </p:nvSpPr>
        <p:spPr/>
        <p:txBody>
          <a:bodyPr/>
          <a:lstStyle/>
          <a:p>
            <a:r>
              <a:rPr lang="en-US" dirty="0"/>
              <a:t>16.9 Huffman Tree</a:t>
            </a:r>
          </a:p>
        </p:txBody>
      </p:sp>
      <p:pic>
        <p:nvPicPr>
          <p:cNvPr id="6" name="Content Placeholder 5">
            <a:extLst>
              <a:ext uri="{FF2B5EF4-FFF2-40B4-BE49-F238E27FC236}">
                <a16:creationId xmlns:a16="http://schemas.microsoft.com/office/drawing/2014/main" id="{79F3B0D7-7002-315D-065F-8CC0CB9F1F84}"/>
              </a:ext>
            </a:extLst>
          </p:cNvPr>
          <p:cNvPicPr>
            <a:picLocks noGrp="1" noChangeAspect="1"/>
          </p:cNvPicPr>
          <p:nvPr>
            <p:ph idx="1"/>
          </p:nvPr>
        </p:nvPicPr>
        <p:blipFill>
          <a:blip r:embed="rId2"/>
          <a:stretch>
            <a:fillRect/>
          </a:stretch>
        </p:blipFill>
        <p:spPr>
          <a:xfrm>
            <a:off x="1541483" y="1863411"/>
            <a:ext cx="6479772" cy="3992276"/>
          </a:xfrm>
          <a:prstGeom prst="rect">
            <a:avLst/>
          </a:prstGeom>
        </p:spPr>
      </p:pic>
      <p:pic>
        <p:nvPicPr>
          <p:cNvPr id="4" name="Picture 3">
            <a:extLst>
              <a:ext uri="{FF2B5EF4-FFF2-40B4-BE49-F238E27FC236}">
                <a16:creationId xmlns:a16="http://schemas.microsoft.com/office/drawing/2014/main" id="{7A669193-8AA6-9D27-40A4-56282C6B27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TextBox 4">
            <a:extLst>
              <a:ext uri="{FF2B5EF4-FFF2-40B4-BE49-F238E27FC236}">
                <a16:creationId xmlns:a16="http://schemas.microsoft.com/office/drawing/2014/main" id="{914101B1-F3FF-C278-7611-6A4BA604224C}"/>
              </a:ext>
            </a:extLst>
          </p:cNvPr>
          <p:cNvSpPr txBox="1"/>
          <p:nvPr/>
        </p:nvSpPr>
        <p:spPr>
          <a:xfrm>
            <a:off x="8975082" y="2311662"/>
            <a:ext cx="1328194" cy="1477328"/>
          </a:xfrm>
          <a:prstGeom prst="rect">
            <a:avLst/>
          </a:prstGeom>
          <a:noFill/>
          <a:ln>
            <a:solidFill>
              <a:schemeClr val="accent1"/>
            </a:solidFill>
          </a:ln>
        </p:spPr>
        <p:txBody>
          <a:bodyPr wrap="square">
            <a:spAutoFit/>
          </a:bodyPr>
          <a:lstStyle/>
          <a:p>
            <a:r>
              <a:rPr lang="pt-BR" dirty="0"/>
              <a:t>P: 0000</a:t>
            </a:r>
          </a:p>
          <a:p>
            <a:r>
              <a:rPr lang="pt-BR" dirty="0"/>
              <a:t>F: 0001</a:t>
            </a:r>
          </a:p>
          <a:p>
            <a:r>
              <a:rPr lang="pt-BR" dirty="0"/>
              <a:t>K: 001</a:t>
            </a:r>
          </a:p>
          <a:p>
            <a:r>
              <a:rPr lang="pt-BR" dirty="0"/>
              <a:t>R: 01</a:t>
            </a:r>
          </a:p>
          <a:p>
            <a:r>
              <a:rPr lang="pt-BR" dirty="0"/>
              <a:t>E</a:t>
            </a:r>
            <a:r>
              <a:rPr lang="pt-BR"/>
              <a:t>: 1</a:t>
            </a:r>
            <a:endParaRPr lang="pt-BR" dirty="0"/>
          </a:p>
        </p:txBody>
      </p:sp>
    </p:spTree>
    <p:extLst>
      <p:ext uri="{BB962C8B-B14F-4D97-AF65-F5344CB8AC3E}">
        <p14:creationId xmlns:p14="http://schemas.microsoft.com/office/powerpoint/2010/main" val="323559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C02F3-247D-8B4C-8ED4-0D2ADE820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070C9-83CC-DD23-C081-9DC0DF9EE312}"/>
              </a:ext>
            </a:extLst>
          </p:cNvPr>
          <p:cNvSpPr>
            <a:spLocks noGrp="1"/>
          </p:cNvSpPr>
          <p:nvPr>
            <p:ph type="title"/>
          </p:nvPr>
        </p:nvSpPr>
        <p:spPr/>
        <p:txBody>
          <a:bodyPr/>
          <a:lstStyle/>
          <a:p>
            <a:r>
              <a:rPr lang="en-US" dirty="0"/>
              <a:t>16.9 Huffman Tree</a:t>
            </a:r>
          </a:p>
        </p:txBody>
      </p:sp>
      <p:sp>
        <p:nvSpPr>
          <p:cNvPr id="3" name="Content Placeholder 2">
            <a:extLst>
              <a:ext uri="{FF2B5EF4-FFF2-40B4-BE49-F238E27FC236}">
                <a16:creationId xmlns:a16="http://schemas.microsoft.com/office/drawing/2014/main" id="{BA69078F-7AC5-15D2-3913-5EDC48FD6AA2}"/>
              </a:ext>
            </a:extLst>
          </p:cNvPr>
          <p:cNvSpPr>
            <a:spLocks noGrp="1"/>
          </p:cNvSpPr>
          <p:nvPr>
            <p:ph idx="1"/>
          </p:nvPr>
        </p:nvSpPr>
        <p:spPr>
          <a:xfrm>
            <a:off x="838200" y="1875883"/>
            <a:ext cx="10515600" cy="4351338"/>
          </a:xfrm>
        </p:spPr>
        <p:txBody>
          <a:bodyPr>
            <a:normAutofit/>
          </a:bodyPr>
          <a:lstStyle/>
          <a:p>
            <a:pPr marL="0" marR="0">
              <a:buNone/>
            </a:pPr>
            <a:r>
              <a:rPr lang="en-US" sz="2400" b="1" dirty="0">
                <a:effectLst/>
                <a:latin typeface="Times New Roman" panose="02020603050405020304" pitchFamily="18" charset="0"/>
                <a:ea typeface="DengXian" panose="02010600030101010101" pitchFamily="2" charset="-122"/>
              </a:rPr>
              <a:t>Huffman decoding algorithm</a:t>
            </a:r>
            <a:r>
              <a:rPr lang="en-US" sz="2400" dirty="0">
                <a:effectLst/>
                <a:latin typeface="Times New Roman" panose="02020603050405020304" pitchFamily="18" charset="0"/>
                <a:ea typeface="DengXian" panose="02010600030101010101" pitchFamily="2" charset="-122"/>
              </a:rPr>
              <a:t>:</a:t>
            </a:r>
          </a:p>
          <a:p>
            <a:pPr marL="342900" marR="0" lvl="0" indent="-342900">
              <a:buFont typeface="Courier New" panose="02070309020205020404" pitchFamily="49" charset="0"/>
              <a:buChar char="o"/>
            </a:pPr>
            <a:r>
              <a:rPr lang="en-US" sz="2400" dirty="0">
                <a:effectLst/>
                <a:latin typeface="Times New Roman" panose="02020603050405020304" pitchFamily="18" charset="0"/>
                <a:ea typeface="DengXian" panose="02010600030101010101" pitchFamily="2" charset="-122"/>
              </a:rPr>
              <a:t>Read in list of characters and their Huffman codes.  </a:t>
            </a:r>
          </a:p>
          <a:p>
            <a:pPr marL="342900" marR="0" lvl="0" indent="-342900">
              <a:buFont typeface="Courier New" panose="02070309020205020404" pitchFamily="49" charset="0"/>
              <a:buChar char="o"/>
            </a:pPr>
            <a:r>
              <a:rPr lang="en-US" sz="2400" dirty="0">
                <a:effectLst/>
                <a:latin typeface="Times New Roman" panose="02020603050405020304" pitchFamily="18" charset="0"/>
                <a:ea typeface="DengXian" panose="02010600030101010101" pitchFamily="2" charset="-122"/>
              </a:rPr>
              <a:t>Build a character tree, top-down, from this list (0 goes left, 1 goes right; fill data with an ‘*’ until reach the leaf, then fill with the character).</a:t>
            </a:r>
          </a:p>
          <a:p>
            <a:pPr marL="342900" marR="0" lvl="0" indent="-342900">
              <a:buFont typeface="Courier New" panose="02070309020205020404" pitchFamily="49" charset="0"/>
              <a:buChar char="o"/>
            </a:pPr>
            <a:r>
              <a:rPr lang="en-US" sz="2400" dirty="0">
                <a:effectLst/>
                <a:latin typeface="Times New Roman" panose="02020603050405020304" pitchFamily="18" charset="0"/>
                <a:ea typeface="DengXian" panose="02010600030101010101" pitchFamily="2" charset="-122"/>
              </a:rPr>
              <a:t>Read in an encoded message.  Decode it by following the bits through the tree to the encoded character.</a:t>
            </a:r>
          </a:p>
        </p:txBody>
      </p:sp>
      <p:pic>
        <p:nvPicPr>
          <p:cNvPr id="4" name="Picture 3">
            <a:extLst>
              <a:ext uri="{FF2B5EF4-FFF2-40B4-BE49-F238E27FC236}">
                <a16:creationId xmlns:a16="http://schemas.microsoft.com/office/drawing/2014/main" id="{8F1307A6-1B02-F29C-14E4-A999B000F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439355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CBD9D-77D4-D6BF-C8F5-E124016BEC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88BBB-3E39-F266-3052-B86FA99EE07D}"/>
              </a:ext>
            </a:extLst>
          </p:cNvPr>
          <p:cNvSpPr>
            <a:spLocks noGrp="1"/>
          </p:cNvSpPr>
          <p:nvPr>
            <p:ph type="title"/>
          </p:nvPr>
        </p:nvSpPr>
        <p:spPr/>
        <p:txBody>
          <a:bodyPr/>
          <a:lstStyle/>
          <a:p>
            <a:r>
              <a:rPr lang="en-US" dirty="0"/>
              <a:t>16.9 Huffman Tree</a:t>
            </a:r>
          </a:p>
        </p:txBody>
      </p:sp>
      <p:pic>
        <p:nvPicPr>
          <p:cNvPr id="4" name="Picture 3">
            <a:extLst>
              <a:ext uri="{FF2B5EF4-FFF2-40B4-BE49-F238E27FC236}">
                <a16:creationId xmlns:a16="http://schemas.microsoft.com/office/drawing/2014/main" id="{3B2A41D6-2CA8-4C32-FCF0-0F3A27BCF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Content Placeholder 7">
            <a:extLst>
              <a:ext uri="{FF2B5EF4-FFF2-40B4-BE49-F238E27FC236}">
                <a16:creationId xmlns:a16="http://schemas.microsoft.com/office/drawing/2014/main" id="{594A4DBF-4691-BF53-2EDC-975DE390A602}"/>
              </a:ext>
            </a:extLst>
          </p:cNvPr>
          <p:cNvPicPr>
            <a:picLocks noGrp="1" noChangeAspect="1"/>
          </p:cNvPicPr>
          <p:nvPr>
            <p:ph idx="1"/>
          </p:nvPr>
        </p:nvPicPr>
        <p:blipFill>
          <a:blip r:embed="rId3"/>
          <a:stretch>
            <a:fillRect/>
          </a:stretch>
        </p:blipFill>
        <p:spPr>
          <a:xfrm>
            <a:off x="889434" y="1586664"/>
            <a:ext cx="7238889" cy="3892715"/>
          </a:xfrm>
          <a:prstGeom prst="rect">
            <a:avLst/>
          </a:prstGeom>
        </p:spPr>
      </p:pic>
      <p:sp>
        <p:nvSpPr>
          <p:cNvPr id="5" name="TextBox 4">
            <a:extLst>
              <a:ext uri="{FF2B5EF4-FFF2-40B4-BE49-F238E27FC236}">
                <a16:creationId xmlns:a16="http://schemas.microsoft.com/office/drawing/2014/main" id="{E468B603-C5D4-7721-7130-9B36681EE235}"/>
              </a:ext>
            </a:extLst>
          </p:cNvPr>
          <p:cNvSpPr txBox="1"/>
          <p:nvPr/>
        </p:nvSpPr>
        <p:spPr>
          <a:xfrm>
            <a:off x="8475080" y="1830707"/>
            <a:ext cx="2531962" cy="1754326"/>
          </a:xfrm>
          <a:prstGeom prst="rect">
            <a:avLst/>
          </a:prstGeom>
          <a:noFill/>
          <a:ln>
            <a:solidFill>
              <a:schemeClr val="accent1"/>
            </a:solidFill>
          </a:ln>
        </p:spPr>
        <p:txBody>
          <a:bodyPr wrap="square">
            <a:spAutoFit/>
          </a:bodyPr>
          <a:lstStyle/>
          <a:p>
            <a:r>
              <a:rPr lang="en-US" dirty="0"/>
              <a:t>Assuming we encounter the following secret message: 1010000001, we would like to decode it. gives us the letters: ERPF.</a:t>
            </a:r>
          </a:p>
        </p:txBody>
      </p:sp>
    </p:spTree>
    <p:extLst>
      <p:ext uri="{BB962C8B-B14F-4D97-AF65-F5344CB8AC3E}">
        <p14:creationId xmlns:p14="http://schemas.microsoft.com/office/powerpoint/2010/main" val="2773695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E3E7-1C62-0077-1334-FB7E22713B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99DDB-F72F-9770-F5AD-D77ECD395B48}"/>
              </a:ext>
            </a:extLst>
          </p:cNvPr>
          <p:cNvSpPr>
            <a:spLocks noGrp="1"/>
          </p:cNvSpPr>
          <p:nvPr>
            <p:ph type="title"/>
          </p:nvPr>
        </p:nvSpPr>
        <p:spPr/>
        <p:txBody>
          <a:bodyPr/>
          <a:lstStyle/>
          <a:p>
            <a:r>
              <a:rPr lang="en-US" dirty="0"/>
              <a:t>Which National Part is it?</a:t>
            </a:r>
          </a:p>
        </p:txBody>
      </p:sp>
      <p:sp>
        <p:nvSpPr>
          <p:cNvPr id="3" name="Content Placeholder 2">
            <a:extLst>
              <a:ext uri="{FF2B5EF4-FFF2-40B4-BE49-F238E27FC236}">
                <a16:creationId xmlns:a16="http://schemas.microsoft.com/office/drawing/2014/main" id="{CAD83D68-283C-0A39-6FC9-6B20B8054A7A}"/>
              </a:ext>
            </a:extLst>
          </p:cNvPr>
          <p:cNvSpPr>
            <a:spLocks noGrp="1"/>
          </p:cNvSpPr>
          <p:nvPr>
            <p:ph idx="1"/>
          </p:nvPr>
        </p:nvSpPr>
        <p:spPr>
          <a:xfrm>
            <a:off x="838200" y="1875883"/>
            <a:ext cx="10515600" cy="4351338"/>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Aptos" panose="02110004020202020204"/>
                <a:ea typeface="+mn-ea"/>
                <a:cs typeface="+mn-cs"/>
              </a:rPr>
              <a:t>Saguaro National Park</a:t>
            </a:r>
            <a:endParaRPr lang="en-US" sz="2400" dirty="0">
              <a:effectLst/>
              <a:latin typeface="Times New Roman" panose="02020603050405020304" pitchFamily="18" charset="0"/>
              <a:ea typeface="DengXian" panose="02010600030101010101" pitchFamily="2" charset="-122"/>
            </a:endParaRPr>
          </a:p>
        </p:txBody>
      </p:sp>
      <p:pic>
        <p:nvPicPr>
          <p:cNvPr id="4" name="Picture 3">
            <a:extLst>
              <a:ext uri="{FF2B5EF4-FFF2-40B4-BE49-F238E27FC236}">
                <a16:creationId xmlns:a16="http://schemas.microsoft.com/office/drawing/2014/main" id="{39A1FA29-5BDB-E272-87AD-8EB078F074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04741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99596D-3238-32D6-D33B-5D014D5C96FD}"/>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BB5AB-B2B0-1337-4FD3-62A2B08FD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D41F8-1D5A-8E51-D920-86CF65C2296B}"/>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73016C2F-FBA5-80F7-1B8D-8BEFFC62AC03}"/>
              </a:ext>
            </a:extLst>
          </p:cNvPr>
          <p:cNvPicPr>
            <a:picLocks noChangeAspect="1"/>
          </p:cNvPicPr>
          <p:nvPr/>
        </p:nvPicPr>
        <p:blipFill>
          <a:blip r:embed="rId2">
            <a:extLst>
              <a:ext uri="{28A0092B-C50C-407E-A947-70E740481C1C}">
                <a14:useLocalDpi xmlns:a14="http://schemas.microsoft.com/office/drawing/2010/main" val="0"/>
              </a:ext>
            </a:extLst>
          </a:blip>
          <a:srcRect t="5835" b="5835"/>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F34BCFC3-84F6-670A-C165-602F9E4F83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AE3AAD3D-5A83-6A4D-431C-845D121F6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DDC5466-9914-9EF1-D2A7-3BA71D96A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BABC2C1-F0B4-676D-2ADD-0A0C98F90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DA2F72C-B284-AB3C-ABC2-F77A8EF02C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9498E0F9-819A-31EE-6B59-1C40C0F9B0AF}"/>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16 Binary Trees</a:t>
            </a:r>
          </a:p>
        </p:txBody>
      </p:sp>
    </p:spTree>
    <p:extLst>
      <p:ext uri="{BB962C8B-B14F-4D97-AF65-F5344CB8AC3E}">
        <p14:creationId xmlns:p14="http://schemas.microsoft.com/office/powerpoint/2010/main" val="45715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199" y="1622855"/>
            <a:ext cx="10794357" cy="3970318"/>
          </a:xfrm>
          <a:prstGeom prst="rect">
            <a:avLst/>
          </a:prstGeom>
          <a:noFill/>
        </p:spPr>
        <p:txBody>
          <a:bodyPr wrap="square" rtlCol="0">
            <a:spAutoFit/>
          </a:bodyPr>
          <a:lstStyle/>
          <a:p>
            <a:pPr marL="285750" lvl="0" indent="-285750">
              <a:buFont typeface="Aptos" panose="020B0004020202020204" pitchFamily="34" charset="0"/>
              <a:buChar char="–"/>
            </a:pPr>
            <a:r>
              <a:rPr lang="en-US" sz="2800" dirty="0"/>
              <a:t>What is a binary tree</a:t>
            </a:r>
          </a:p>
          <a:p>
            <a:pPr marL="285750" lvl="0" indent="-285750">
              <a:buFont typeface="Aptos" panose="020B0004020202020204" pitchFamily="34" charset="0"/>
              <a:buChar char="–"/>
            </a:pPr>
            <a:r>
              <a:rPr lang="en-US" sz="2800" dirty="0"/>
              <a:t>What is a binary search tree</a:t>
            </a:r>
          </a:p>
          <a:p>
            <a:pPr marL="285750" lvl="0" indent="-285750">
              <a:buFont typeface="Aptos" panose="020B0004020202020204" pitchFamily="34" charset="0"/>
              <a:buChar char="–"/>
            </a:pPr>
            <a:r>
              <a:rPr lang="en-US" sz="2800" dirty="0"/>
              <a:t>Searching in a binary search tree</a:t>
            </a:r>
          </a:p>
          <a:p>
            <a:pPr marL="285750" lvl="0" indent="-285750">
              <a:buFont typeface="Aptos" panose="020B0004020202020204" pitchFamily="34" charset="0"/>
              <a:buChar char="–"/>
            </a:pPr>
            <a:r>
              <a:rPr lang="en-US" sz="2800" dirty="0"/>
              <a:t>Insertion in a binary search tree</a:t>
            </a:r>
          </a:p>
          <a:p>
            <a:pPr marL="285750" lvl="0" indent="-285750">
              <a:buFont typeface="Aptos" panose="020B0004020202020204" pitchFamily="34" charset="0"/>
              <a:buChar char="–"/>
            </a:pPr>
            <a:r>
              <a:rPr lang="en-US" sz="2800" dirty="0"/>
              <a:t>Recursive traversal (depth-first traversal) in a binary search tree</a:t>
            </a:r>
          </a:p>
          <a:p>
            <a:pPr marL="285750" lvl="0" indent="-285750">
              <a:buFont typeface="Aptos" panose="020B0004020202020204" pitchFamily="34" charset="0"/>
              <a:buChar char="–"/>
            </a:pPr>
            <a:r>
              <a:rPr lang="en-US" sz="2800" dirty="0"/>
              <a:t>Deletion in a binary search tree</a:t>
            </a:r>
          </a:p>
          <a:p>
            <a:pPr marL="285750" lvl="0" indent="-285750">
              <a:buFont typeface="Aptos" panose="020B0004020202020204" pitchFamily="34" charset="0"/>
              <a:buChar char="–"/>
            </a:pPr>
            <a:r>
              <a:rPr lang="en-US" sz="2800" dirty="0"/>
              <a:t>Level-order traversal (breadth-first traversal) in a binary search tree</a:t>
            </a:r>
          </a:p>
          <a:p>
            <a:pPr marL="285750" lvl="0" indent="-285750">
              <a:buFont typeface="Aptos" panose="020B0004020202020204" pitchFamily="34" charset="0"/>
              <a:buChar char="–"/>
            </a:pPr>
            <a:r>
              <a:rPr lang="en-US" sz="2800" dirty="0"/>
              <a:t>Java’s </a:t>
            </a:r>
            <a:r>
              <a:rPr lang="en-US" sz="2800" dirty="0" err="1"/>
              <a:t>TreeSet</a:t>
            </a:r>
            <a:r>
              <a:rPr lang="en-US" sz="2800" dirty="0"/>
              <a:t> implementation</a:t>
            </a:r>
          </a:p>
          <a:p>
            <a:pPr marL="285750" lvl="0" indent="-285750">
              <a:buFont typeface="Aptos" panose="020B0004020202020204" pitchFamily="34" charset="0"/>
              <a:buChar char="–"/>
            </a:pPr>
            <a:r>
              <a:rPr lang="en-US" sz="2800" dirty="0"/>
              <a:t>Huffman tree </a:t>
            </a:r>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A379-4975-80DB-8A99-0A8C6BBC9CFD}"/>
              </a:ext>
            </a:extLst>
          </p:cNvPr>
          <p:cNvSpPr>
            <a:spLocks noGrp="1"/>
          </p:cNvSpPr>
          <p:nvPr>
            <p:ph type="title"/>
          </p:nvPr>
        </p:nvSpPr>
        <p:spPr/>
        <p:txBody>
          <a:bodyPr/>
          <a:lstStyle/>
          <a:p>
            <a:r>
              <a:rPr lang="en-US" dirty="0"/>
              <a:t>16.1 What Is a Binary Tree?</a:t>
            </a:r>
          </a:p>
        </p:txBody>
      </p:sp>
      <p:sp>
        <p:nvSpPr>
          <p:cNvPr id="3" name="Content Placeholder 2">
            <a:extLst>
              <a:ext uri="{FF2B5EF4-FFF2-40B4-BE49-F238E27FC236}">
                <a16:creationId xmlns:a16="http://schemas.microsoft.com/office/drawing/2014/main" id="{45BADCC9-9A6A-D1F9-2528-5D4ED8E98C23}"/>
              </a:ext>
            </a:extLst>
          </p:cNvPr>
          <p:cNvSpPr>
            <a:spLocks noGrp="1"/>
          </p:cNvSpPr>
          <p:nvPr>
            <p:ph idx="1"/>
          </p:nvPr>
        </p:nvSpPr>
        <p:spPr/>
        <p:txBody>
          <a:bodyPr>
            <a:normAutofit/>
          </a:bodyPr>
          <a:lstStyle/>
          <a:p>
            <a:r>
              <a:rPr lang="en-US" dirty="0"/>
              <a:t>a tree structure</a:t>
            </a:r>
          </a:p>
          <a:p>
            <a:pPr lvl="1">
              <a:buFont typeface="Courier New" panose="02070309020205020404" pitchFamily="49" charset="0"/>
              <a:buChar char="o"/>
            </a:pPr>
            <a:r>
              <a:rPr lang="en-US" dirty="0"/>
              <a:t>a collection of nodes connected by directed edges or arcs</a:t>
            </a:r>
          </a:p>
          <a:p>
            <a:pPr lvl="1">
              <a:buFont typeface="Courier New" panose="02070309020205020404" pitchFamily="49" charset="0"/>
              <a:buChar char="o"/>
            </a:pPr>
            <a:r>
              <a:rPr lang="en-US" dirty="0"/>
              <a:t>an acyclic structure - contains no cycles</a:t>
            </a:r>
          </a:p>
          <a:p>
            <a:pPr lvl="1">
              <a:buFont typeface="Courier New" panose="02070309020205020404" pitchFamily="49" charset="0"/>
              <a:buChar char="o"/>
            </a:pPr>
            <a:r>
              <a:rPr lang="en-US" dirty="0"/>
              <a:t>one unique path between any two nodes in the tree</a:t>
            </a:r>
          </a:p>
          <a:p>
            <a:pPr lvl="1">
              <a:buFont typeface="Courier New" panose="02070309020205020404" pitchFamily="49" charset="0"/>
              <a:buChar char="o"/>
            </a:pPr>
            <a:r>
              <a:rPr lang="en-US" dirty="0"/>
              <a:t>follow a hierarchical model </a:t>
            </a:r>
          </a:p>
          <a:p>
            <a:pPr lvl="2">
              <a:buFont typeface="Wingdings" panose="05000000000000000000" pitchFamily="2" charset="2"/>
              <a:buChar char="§"/>
            </a:pPr>
            <a:r>
              <a:rPr lang="en-US" dirty="0"/>
              <a:t>the node at the top of the hierarchy known as the root node</a:t>
            </a:r>
          </a:p>
          <a:p>
            <a:pPr lvl="1">
              <a:buFont typeface="Courier New" panose="02070309020205020404" pitchFamily="49" charset="0"/>
              <a:buChar char="o"/>
            </a:pPr>
            <a:r>
              <a:rPr lang="en-US" dirty="0"/>
              <a:t>has only one root node, which does not have any incoming edges. All other nodes in the tree have exactly one incoming edge</a:t>
            </a:r>
          </a:p>
        </p:txBody>
      </p:sp>
      <p:pic>
        <p:nvPicPr>
          <p:cNvPr id="4" name="Picture 3">
            <a:extLst>
              <a:ext uri="{FF2B5EF4-FFF2-40B4-BE49-F238E27FC236}">
                <a16:creationId xmlns:a16="http://schemas.microsoft.com/office/drawing/2014/main" id="{A1D4AA88-5BCC-84A9-7F2A-E7FED02815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31611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802C1-E31E-2E5B-6224-E0BC85249A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369888-C04C-CE88-00F2-7F709BFFEE4F}"/>
              </a:ext>
            </a:extLst>
          </p:cNvPr>
          <p:cNvSpPr>
            <a:spLocks noGrp="1"/>
          </p:cNvSpPr>
          <p:nvPr>
            <p:ph type="title"/>
          </p:nvPr>
        </p:nvSpPr>
        <p:spPr/>
        <p:txBody>
          <a:bodyPr/>
          <a:lstStyle/>
          <a:p>
            <a:r>
              <a:rPr lang="en-US" dirty="0"/>
              <a:t>16.1 What Is a Binary Tree?</a:t>
            </a:r>
          </a:p>
        </p:txBody>
      </p:sp>
      <p:sp>
        <p:nvSpPr>
          <p:cNvPr id="3" name="Content Placeholder 2">
            <a:extLst>
              <a:ext uri="{FF2B5EF4-FFF2-40B4-BE49-F238E27FC236}">
                <a16:creationId xmlns:a16="http://schemas.microsoft.com/office/drawing/2014/main" id="{57A19F00-63BF-ECA8-DE13-5A571052AB02}"/>
              </a:ext>
            </a:extLst>
          </p:cNvPr>
          <p:cNvSpPr>
            <a:spLocks noGrp="1"/>
          </p:cNvSpPr>
          <p:nvPr>
            <p:ph idx="1"/>
          </p:nvPr>
        </p:nvSpPr>
        <p:spPr/>
        <p:txBody>
          <a:bodyPr>
            <a:normAutofit/>
          </a:bodyPr>
          <a:lstStyle/>
          <a:p>
            <a:r>
              <a:rPr lang="en-US" dirty="0"/>
              <a:t>binary tree</a:t>
            </a:r>
          </a:p>
          <a:p>
            <a:pPr lvl="1">
              <a:buFont typeface="Courier New" panose="02070309020205020404" pitchFamily="49" charset="0"/>
              <a:buChar char="o"/>
            </a:pPr>
            <a:r>
              <a:rPr lang="en-US" dirty="0"/>
              <a:t>each node has at most two child nodes</a:t>
            </a:r>
          </a:p>
          <a:p>
            <a:pPr lvl="1">
              <a:buFont typeface="Courier New" panose="02070309020205020404" pitchFamily="49" charset="0"/>
              <a:buChar char="o"/>
            </a:pPr>
            <a:endParaRPr lang="en-US" dirty="0"/>
          </a:p>
        </p:txBody>
      </p:sp>
      <p:pic>
        <p:nvPicPr>
          <p:cNvPr id="4" name="Picture 3">
            <a:extLst>
              <a:ext uri="{FF2B5EF4-FFF2-40B4-BE49-F238E27FC236}">
                <a16:creationId xmlns:a16="http://schemas.microsoft.com/office/drawing/2014/main" id="{0B65759C-53C0-46D3-B781-BDAA5ED1F2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9871DC93-DCDA-76F0-FDE3-734DC24BD98D}"/>
              </a:ext>
            </a:extLst>
          </p:cNvPr>
          <p:cNvPicPr>
            <a:picLocks noChangeAspect="1"/>
          </p:cNvPicPr>
          <p:nvPr/>
        </p:nvPicPr>
        <p:blipFill>
          <a:blip r:embed="rId3"/>
          <a:stretch>
            <a:fillRect/>
          </a:stretch>
        </p:blipFill>
        <p:spPr>
          <a:xfrm>
            <a:off x="1236391" y="2759312"/>
            <a:ext cx="5134692" cy="3134162"/>
          </a:xfrm>
          <a:prstGeom prst="rect">
            <a:avLst/>
          </a:prstGeom>
        </p:spPr>
      </p:pic>
    </p:spTree>
    <p:extLst>
      <p:ext uri="{BB962C8B-B14F-4D97-AF65-F5344CB8AC3E}">
        <p14:creationId xmlns:p14="http://schemas.microsoft.com/office/powerpoint/2010/main" val="179756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D88C1-FDBE-6AA6-B3CE-AF629CAD2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34E9F-9855-4BF7-0116-F5C9AF5F2CC6}"/>
              </a:ext>
            </a:extLst>
          </p:cNvPr>
          <p:cNvSpPr>
            <a:spLocks noGrp="1"/>
          </p:cNvSpPr>
          <p:nvPr>
            <p:ph type="title"/>
          </p:nvPr>
        </p:nvSpPr>
        <p:spPr/>
        <p:txBody>
          <a:bodyPr/>
          <a:lstStyle/>
          <a:p>
            <a:r>
              <a:rPr lang="en-US" dirty="0"/>
              <a:t>16.1 What Is a Binary Tree?</a:t>
            </a:r>
          </a:p>
        </p:txBody>
      </p:sp>
      <p:sp>
        <p:nvSpPr>
          <p:cNvPr id="3" name="Content Placeholder 2">
            <a:extLst>
              <a:ext uri="{FF2B5EF4-FFF2-40B4-BE49-F238E27FC236}">
                <a16:creationId xmlns:a16="http://schemas.microsoft.com/office/drawing/2014/main" id="{D8367123-661C-DE56-2495-8CA42679F2C2}"/>
              </a:ext>
            </a:extLst>
          </p:cNvPr>
          <p:cNvSpPr>
            <a:spLocks noGrp="1"/>
          </p:cNvSpPr>
          <p:nvPr>
            <p:ph idx="1"/>
          </p:nvPr>
        </p:nvSpPr>
        <p:spPr>
          <a:xfrm>
            <a:off x="838200" y="1825625"/>
            <a:ext cx="3495684" cy="2796479"/>
          </a:xfrm>
          <a:ln>
            <a:solidFill>
              <a:schemeClr val="accent1"/>
            </a:solidFill>
          </a:ln>
        </p:spPr>
        <p:txBody>
          <a:bodyPr>
            <a:normAutofit/>
          </a:bodyPr>
          <a:lstStyle/>
          <a:p>
            <a:r>
              <a:rPr lang="en-US" dirty="0"/>
              <a:t>binary tree ADT can be implemented using a linked structure</a:t>
            </a:r>
          </a:p>
          <a:p>
            <a:pPr lvl="1">
              <a:buFont typeface="Courier New" panose="02070309020205020404" pitchFamily="49" charset="0"/>
              <a:buChar char="o"/>
            </a:pPr>
            <a:endParaRPr lang="en-US" dirty="0"/>
          </a:p>
        </p:txBody>
      </p:sp>
      <p:pic>
        <p:nvPicPr>
          <p:cNvPr id="4" name="Picture 3">
            <a:extLst>
              <a:ext uri="{FF2B5EF4-FFF2-40B4-BE49-F238E27FC236}">
                <a16:creationId xmlns:a16="http://schemas.microsoft.com/office/drawing/2014/main" id="{9417C75D-26A6-9AD7-EB6F-C1BDE6D3B5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9" name="Picture 8">
            <a:extLst>
              <a:ext uri="{FF2B5EF4-FFF2-40B4-BE49-F238E27FC236}">
                <a16:creationId xmlns:a16="http://schemas.microsoft.com/office/drawing/2014/main" id="{B5EC4041-2B69-AE31-36EF-234A4382A7BD}"/>
              </a:ext>
            </a:extLst>
          </p:cNvPr>
          <p:cNvPicPr>
            <a:picLocks noChangeAspect="1"/>
          </p:cNvPicPr>
          <p:nvPr/>
        </p:nvPicPr>
        <p:blipFill>
          <a:blip r:embed="rId3"/>
          <a:stretch>
            <a:fillRect/>
          </a:stretch>
        </p:blipFill>
        <p:spPr>
          <a:xfrm>
            <a:off x="4488556" y="1690688"/>
            <a:ext cx="6739124" cy="4223184"/>
          </a:xfrm>
          <a:prstGeom prst="rect">
            <a:avLst/>
          </a:prstGeom>
        </p:spPr>
      </p:pic>
    </p:spTree>
    <p:extLst>
      <p:ext uri="{BB962C8B-B14F-4D97-AF65-F5344CB8AC3E}">
        <p14:creationId xmlns:p14="http://schemas.microsoft.com/office/powerpoint/2010/main" val="144286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F69EB-8B0B-6963-E2BC-7D7C09790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FD999-5696-D60E-EDEC-308735AC93F1}"/>
              </a:ext>
            </a:extLst>
          </p:cNvPr>
          <p:cNvSpPr>
            <a:spLocks noGrp="1"/>
          </p:cNvSpPr>
          <p:nvPr>
            <p:ph type="title"/>
          </p:nvPr>
        </p:nvSpPr>
        <p:spPr/>
        <p:txBody>
          <a:bodyPr/>
          <a:lstStyle/>
          <a:p>
            <a:r>
              <a:rPr lang="en-US" dirty="0"/>
              <a:t>16.2 What Is a Binary Search Tree?</a:t>
            </a:r>
          </a:p>
        </p:txBody>
      </p:sp>
      <p:sp>
        <p:nvSpPr>
          <p:cNvPr id="3" name="Content Placeholder 2">
            <a:extLst>
              <a:ext uri="{FF2B5EF4-FFF2-40B4-BE49-F238E27FC236}">
                <a16:creationId xmlns:a16="http://schemas.microsoft.com/office/drawing/2014/main" id="{C7FC3F45-8D2D-D362-5871-12453EEAEED9}"/>
              </a:ext>
            </a:extLst>
          </p:cNvPr>
          <p:cNvSpPr>
            <a:spLocks noGrp="1"/>
          </p:cNvSpPr>
          <p:nvPr>
            <p:ph idx="1"/>
          </p:nvPr>
        </p:nvSpPr>
        <p:spPr/>
        <p:txBody>
          <a:bodyPr>
            <a:normAutofit/>
          </a:bodyPr>
          <a:lstStyle/>
          <a:p>
            <a:r>
              <a:rPr lang="en-US" dirty="0"/>
              <a:t>a specialized type of binary tree where all elements in the left subtree are less than or equal to the root node, and all elements in the right subtree are greater than the root node</a:t>
            </a:r>
          </a:p>
          <a:p>
            <a:r>
              <a:rPr lang="en-US" dirty="0"/>
              <a:t>When inserting an item into a BST, this ordering rule must be strictly followed</a:t>
            </a:r>
          </a:p>
          <a:p>
            <a:r>
              <a:rPr lang="en-US" dirty="0"/>
              <a:t>In a BST, items are unique, meaning duplicates are not allowed </a:t>
            </a:r>
          </a:p>
          <a:p>
            <a:r>
              <a:rPr lang="en-US" dirty="0"/>
              <a:t>fast item look-up</a:t>
            </a:r>
          </a:p>
          <a:p>
            <a:endParaRPr lang="en-US" dirty="0"/>
          </a:p>
        </p:txBody>
      </p:sp>
      <p:pic>
        <p:nvPicPr>
          <p:cNvPr id="4" name="Picture 3">
            <a:extLst>
              <a:ext uri="{FF2B5EF4-FFF2-40B4-BE49-F238E27FC236}">
                <a16:creationId xmlns:a16="http://schemas.microsoft.com/office/drawing/2014/main" id="{2A11A8B7-A820-B5CA-14D6-12070AF8D8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411494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FF9B8-7957-A2F9-12D6-93CEADA24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284ED-CFB9-1005-E358-E25917CD41A1}"/>
              </a:ext>
            </a:extLst>
          </p:cNvPr>
          <p:cNvSpPr>
            <a:spLocks noGrp="1"/>
          </p:cNvSpPr>
          <p:nvPr>
            <p:ph type="title"/>
          </p:nvPr>
        </p:nvSpPr>
        <p:spPr/>
        <p:txBody>
          <a:bodyPr/>
          <a:lstStyle/>
          <a:p>
            <a:r>
              <a:rPr lang="en-US" dirty="0"/>
              <a:t>16.2 What Is a Binary Search Tree?</a:t>
            </a:r>
          </a:p>
        </p:txBody>
      </p:sp>
      <p:sp>
        <p:nvSpPr>
          <p:cNvPr id="3" name="Content Placeholder 2">
            <a:extLst>
              <a:ext uri="{FF2B5EF4-FFF2-40B4-BE49-F238E27FC236}">
                <a16:creationId xmlns:a16="http://schemas.microsoft.com/office/drawing/2014/main" id="{A5EF7598-E5D0-5CD1-C9FC-613FBBF23A77}"/>
              </a:ext>
            </a:extLst>
          </p:cNvPr>
          <p:cNvSpPr>
            <a:spLocks noGrp="1"/>
          </p:cNvSpPr>
          <p:nvPr>
            <p:ph idx="1"/>
          </p:nvPr>
        </p:nvSpPr>
        <p:spPr/>
        <p:txBody>
          <a:bodyPr>
            <a:normAutofit/>
          </a:bodyPr>
          <a:lstStyle/>
          <a:p>
            <a:r>
              <a:rPr lang="en-US" dirty="0"/>
              <a:t>Assume the following numbers are inserted into a binary search tree (BST) in the given order:</a:t>
            </a:r>
          </a:p>
          <a:p>
            <a:pPr marL="457200" lvl="1" indent="0">
              <a:buNone/>
            </a:pPr>
            <a:r>
              <a:rPr lang="en-US" dirty="0"/>
              <a:t>55, 50, 38, 51, 39, 65, 57, 80, 59</a:t>
            </a:r>
          </a:p>
        </p:txBody>
      </p:sp>
      <p:pic>
        <p:nvPicPr>
          <p:cNvPr id="4" name="Picture 3">
            <a:extLst>
              <a:ext uri="{FF2B5EF4-FFF2-40B4-BE49-F238E27FC236}">
                <a16:creationId xmlns:a16="http://schemas.microsoft.com/office/drawing/2014/main" id="{8807436D-BE19-1D08-F2F9-ED3CDDEE05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93443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3126</TotalTime>
  <Words>1146</Words>
  <Application>Microsoft Office PowerPoint</Application>
  <PresentationFormat>Widescreen</PresentationFormat>
  <Paragraphs>106</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Aptos Display</vt:lpstr>
      <vt:lpstr>Arial</vt:lpstr>
      <vt:lpstr>Courier New</vt:lpstr>
      <vt:lpstr>Times New Roman</vt:lpstr>
      <vt:lpstr>Wingdings</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16.1 What Is a Binary Tree?</vt:lpstr>
      <vt:lpstr>16.1 What Is a Binary Tree?</vt:lpstr>
      <vt:lpstr>16.1 What Is a Binary Tree?</vt:lpstr>
      <vt:lpstr>16.2 What Is a Binary Search Tree?</vt:lpstr>
      <vt:lpstr>16.2 What Is a Binary Search Tree?</vt:lpstr>
      <vt:lpstr>16.2 What Is a Binary Search Tree?</vt:lpstr>
      <vt:lpstr>16.3 Searching in BST</vt:lpstr>
      <vt:lpstr>16.4 Insertion in a Binary Search Tree</vt:lpstr>
      <vt:lpstr>16.5 Recursive Traversal/Depth-first Traversal in a Binary Search Tree</vt:lpstr>
      <vt:lpstr>16.5 Recursive Traversal/Depth-first Traversal in a Binary Search Tree</vt:lpstr>
      <vt:lpstr>PowerPoint Presentation</vt:lpstr>
      <vt:lpstr>PowerPoint Presentation</vt:lpstr>
      <vt:lpstr>16.6 Deletion in a Binary Search Tree</vt:lpstr>
      <vt:lpstr>16.6 Deletion in a Binary Search Tree</vt:lpstr>
      <vt:lpstr>16.7 Level-order Traversal/Breadth-first Traversal in Binary Search Tree</vt:lpstr>
      <vt:lpstr>16.7 Level-order Traversal/Breadth-first Traversal in Binary Search Tree</vt:lpstr>
      <vt:lpstr>16.8 Java Collections TreeSet Usage</vt:lpstr>
      <vt:lpstr>16.8 Java Collections TreeSet Usage</vt:lpstr>
      <vt:lpstr>16.9 Huffman Tree</vt:lpstr>
      <vt:lpstr>16.9 Huffman Tree</vt:lpstr>
      <vt:lpstr>16.9 Huffman Tree</vt:lpstr>
      <vt:lpstr>16.9 Huffman Tree</vt:lpstr>
      <vt:lpstr>16.9 Huffman Tree</vt:lpstr>
      <vt:lpstr>16.9 Huffman Tree</vt:lpstr>
      <vt:lpstr>Which National Part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147</cp:revision>
  <dcterms:created xsi:type="dcterms:W3CDTF">2025-01-08T14:48:28Z</dcterms:created>
  <dcterms:modified xsi:type="dcterms:W3CDTF">2025-09-23T15:55:15Z</dcterms:modified>
</cp:coreProperties>
</file>